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71" r:id="rId6"/>
    <p:sldMasterId id="214748368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Lst>
  <p:sldSz cy="5143500" cx="9144000"/>
  <p:notesSz cx="6858000" cy="9144000"/>
  <p:embeddedFontLst>
    <p:embeddedFont>
      <p:font typeface="Dosis"/>
      <p:regular r:id="rId29"/>
      <p:bold r:id="rId30"/>
    </p:embeddedFont>
    <p:embeddedFont>
      <p:font typeface="Roboto Black"/>
      <p:bold r:id="rId31"/>
      <p:boldItalic r:id="rId32"/>
    </p:embeddedFont>
    <p:embeddedFont>
      <p:font typeface="Roboto Thin"/>
      <p:regular r:id="rId33"/>
      <p:bold r:id="rId34"/>
      <p:italic r:id="rId35"/>
      <p:boldItalic r:id="rId36"/>
    </p:embeddedFont>
    <p:embeddedFont>
      <p:font typeface="Robo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1" roundtripDataSignature="AMtx7mi6VfkETmU0LAeBlEnTKmZPAFge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DE484A6-6A4C-406C-AEAD-C6C36131A6E1}">
  <a:tblStyle styleId="{CDE484A6-6A4C-406C-AEAD-C6C36131A6E1}"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2.xml"/><Relationship Id="rId41" Type="http://customschemas.google.com/relationships/presentationmetadata" Target="metadata"/><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Dosis-regular.fntdata"/><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RobotoBlack-bold.fntdata"/><Relationship Id="rId30" Type="http://schemas.openxmlformats.org/officeDocument/2006/relationships/font" Target="fonts/Dosis-bold.fntdata"/><Relationship Id="rId11" Type="http://schemas.openxmlformats.org/officeDocument/2006/relationships/slide" Target="slides/slide3.xml"/><Relationship Id="rId33" Type="http://schemas.openxmlformats.org/officeDocument/2006/relationships/font" Target="fonts/RobotoThin-regular.fntdata"/><Relationship Id="rId10" Type="http://schemas.openxmlformats.org/officeDocument/2006/relationships/slide" Target="slides/slide2.xml"/><Relationship Id="rId32" Type="http://schemas.openxmlformats.org/officeDocument/2006/relationships/font" Target="fonts/RobotoBlack-boldItalic.fntdata"/><Relationship Id="rId13" Type="http://schemas.openxmlformats.org/officeDocument/2006/relationships/slide" Target="slides/slide5.xml"/><Relationship Id="rId35" Type="http://schemas.openxmlformats.org/officeDocument/2006/relationships/font" Target="fonts/RobotoThin-italic.fntdata"/><Relationship Id="rId12" Type="http://schemas.openxmlformats.org/officeDocument/2006/relationships/slide" Target="slides/slide4.xml"/><Relationship Id="rId34" Type="http://schemas.openxmlformats.org/officeDocument/2006/relationships/font" Target="fonts/RobotoThin-bold.fntdata"/><Relationship Id="rId15" Type="http://schemas.openxmlformats.org/officeDocument/2006/relationships/slide" Target="slides/slide7.xml"/><Relationship Id="rId37" Type="http://schemas.openxmlformats.org/officeDocument/2006/relationships/font" Target="fonts/Roboto-regular.fntdata"/><Relationship Id="rId14" Type="http://schemas.openxmlformats.org/officeDocument/2006/relationships/slide" Target="slides/slide6.xml"/><Relationship Id="rId36" Type="http://schemas.openxmlformats.org/officeDocument/2006/relationships/font" Target="fonts/RobotoThin-boldItalic.fntdata"/><Relationship Id="rId17" Type="http://schemas.openxmlformats.org/officeDocument/2006/relationships/slide" Target="slides/slide9.xml"/><Relationship Id="rId39" Type="http://schemas.openxmlformats.org/officeDocument/2006/relationships/font" Target="fonts/Roboto-italic.fntdata"/><Relationship Id="rId16" Type="http://schemas.openxmlformats.org/officeDocument/2006/relationships/slide" Target="slides/slide8.xml"/><Relationship Id="rId38" Type="http://schemas.openxmlformats.org/officeDocument/2006/relationships/font" Target="fonts/Roboto-bold.fntdata"/><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7" name="Google Shape;35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 name="Google Shape;37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 name="Google Shape;38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57488c70d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g157488c70d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4" name="Google Shape;414;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5" name="Google Shape;31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3" name="Google Shape;32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Column">
  <p:cSld name="CUSTOM_3">
    <p:spTree>
      <p:nvGrpSpPr>
        <p:cNvPr id="41" name="Shape 41"/>
        <p:cNvGrpSpPr/>
        <p:nvPr/>
      </p:nvGrpSpPr>
      <p:grpSpPr>
        <a:xfrm>
          <a:off x="0" y="0"/>
          <a:ext cx="0" cy="0"/>
          <a:chOff x="0" y="0"/>
          <a:chExt cx="0" cy="0"/>
        </a:xfrm>
      </p:grpSpPr>
      <p:sp>
        <p:nvSpPr>
          <p:cNvPr id="42" name="Google Shape;42;p46"/>
          <p:cNvSpPr/>
          <p:nvPr/>
        </p:nvSpPr>
        <p:spPr>
          <a:xfrm>
            <a:off x="469025" y="2498625"/>
            <a:ext cx="383630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US" sz="1800" u="none" cap="none" strike="noStrike">
                <a:solidFill>
                  <a:srgbClr val="295269"/>
                </a:solidFill>
                <a:latin typeface="Dosis"/>
                <a:ea typeface="Dosis"/>
                <a:cs typeface="Dosis"/>
                <a:sym typeface="Dosis"/>
              </a:rPr>
              <a:t>Key statement goes here with important notes and thoughts.</a:t>
            </a:r>
            <a:endParaRPr b="0" i="0" sz="1000" u="none" cap="none" strike="noStrike">
              <a:solidFill>
                <a:srgbClr val="000000"/>
              </a:solidFill>
              <a:latin typeface="Dosis"/>
              <a:ea typeface="Dosis"/>
              <a:cs typeface="Dosis"/>
              <a:sym typeface="Dosis"/>
            </a:endParaRPr>
          </a:p>
        </p:txBody>
      </p:sp>
      <p:sp>
        <p:nvSpPr>
          <p:cNvPr id="43" name="Google Shape;43;p46"/>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US" sz="2800" u="none" cap="none" strike="noStrike">
                <a:solidFill>
                  <a:srgbClr val="295269"/>
                </a:solidFill>
                <a:latin typeface="Dosis"/>
                <a:ea typeface="Dosis"/>
                <a:cs typeface="Dosis"/>
                <a:sym typeface="Dosis"/>
              </a:rPr>
              <a:t>Key statement goes here with </a:t>
            </a:r>
            <a:r>
              <a:rPr b="0" i="0" lang="en-US" sz="2800" u="none" cap="none" strike="noStrike">
                <a:solidFill>
                  <a:srgbClr val="FA726E"/>
                </a:solidFill>
                <a:latin typeface="Dosis"/>
                <a:ea typeface="Dosis"/>
                <a:cs typeface="Dosis"/>
                <a:sym typeface="Dosis"/>
              </a:rPr>
              <a:t>highlights</a:t>
            </a:r>
            <a:r>
              <a:rPr b="0" i="0" lang="en-US"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44" name="Google Shape;44;p46"/>
          <p:cNvSpPr/>
          <p:nvPr/>
        </p:nvSpPr>
        <p:spPr>
          <a:xfrm>
            <a:off x="469003" y="489950"/>
            <a:ext cx="3541048"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US"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
        <p:nvSpPr>
          <p:cNvPr id="45" name="Google Shape;45;p46"/>
          <p:cNvSpPr/>
          <p:nvPr/>
        </p:nvSpPr>
        <p:spPr>
          <a:xfrm>
            <a:off x="4841000" y="2498625"/>
            <a:ext cx="383630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US" sz="1800" u="none" cap="none" strike="noStrike">
                <a:solidFill>
                  <a:srgbClr val="295269"/>
                </a:solidFill>
                <a:latin typeface="Dosis"/>
                <a:ea typeface="Dosis"/>
                <a:cs typeface="Dosis"/>
                <a:sym typeface="Dosis"/>
              </a:rPr>
              <a:t>Key statement goes here with important notes and thoughts.</a:t>
            </a:r>
            <a:endParaRPr b="0" i="0" sz="1000" u="none" cap="none" strike="noStrike">
              <a:solidFill>
                <a:srgbClr val="000000"/>
              </a:solidFill>
              <a:latin typeface="Dosis"/>
              <a:ea typeface="Dosis"/>
              <a:cs typeface="Dosis"/>
              <a:sym typeface="Dosis"/>
            </a:endParaRPr>
          </a:p>
        </p:txBody>
      </p:sp>
      <p:sp>
        <p:nvSpPr>
          <p:cNvPr id="46" name="Google Shape;46;p46"/>
          <p:cNvSpPr/>
          <p:nvPr/>
        </p:nvSpPr>
        <p:spPr>
          <a:xfrm>
            <a:off x="4841000" y="3269525"/>
            <a:ext cx="383630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cross-media information without cross-media value. </a:t>
            </a:r>
            <a:r>
              <a:rPr b="0" i="0" lang="en-US" sz="1100" u="none" cap="none" strike="noStrike">
                <a:solidFill>
                  <a:srgbClr val="FA726E"/>
                </a:solidFill>
                <a:latin typeface="Dosis"/>
                <a:ea typeface="Dosis"/>
                <a:cs typeface="Dosis"/>
                <a:sym typeface="Dosis"/>
              </a:rPr>
              <a:t>Quickly maximize timely</a:t>
            </a:r>
            <a:r>
              <a:rPr b="0" i="0" lang="en-US" sz="1100" u="none" cap="none" strike="noStrik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47" name="Google Shape;47;p46"/>
          <p:cNvSpPr/>
          <p:nvPr/>
        </p:nvSpPr>
        <p:spPr>
          <a:xfrm>
            <a:off x="469025" y="3269525"/>
            <a:ext cx="383630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cross-media information without cross-media value. </a:t>
            </a:r>
            <a:r>
              <a:rPr b="0" i="0" lang="en-US" sz="1100" u="none" cap="none" strike="noStrike">
                <a:solidFill>
                  <a:srgbClr val="FA726E"/>
                </a:solidFill>
                <a:latin typeface="Dosis"/>
                <a:ea typeface="Dosis"/>
                <a:cs typeface="Dosis"/>
                <a:sym typeface="Dosis"/>
              </a:rPr>
              <a:t>Quickly maximize timely</a:t>
            </a:r>
            <a:r>
              <a:rPr b="0" i="0" lang="en-US" sz="1100" u="none" cap="none" strike="noStrik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Column">
  <p:cSld name="CUSTOM_4">
    <p:spTree>
      <p:nvGrpSpPr>
        <p:cNvPr id="48" name="Shape 48"/>
        <p:cNvGrpSpPr/>
        <p:nvPr/>
      </p:nvGrpSpPr>
      <p:grpSpPr>
        <a:xfrm>
          <a:off x="0" y="0"/>
          <a:ext cx="0" cy="0"/>
          <a:chOff x="0" y="0"/>
          <a:chExt cx="0" cy="0"/>
        </a:xfrm>
      </p:grpSpPr>
      <p:sp>
        <p:nvSpPr>
          <p:cNvPr id="49" name="Google Shape;49;p47"/>
          <p:cNvSpPr/>
          <p:nvPr/>
        </p:nvSpPr>
        <p:spPr>
          <a:xfrm>
            <a:off x="469025" y="1083775"/>
            <a:ext cx="818472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US" sz="2800" u="none" cap="none" strike="noStrike">
                <a:solidFill>
                  <a:srgbClr val="295269"/>
                </a:solidFill>
                <a:latin typeface="Dosis"/>
                <a:ea typeface="Dosis"/>
                <a:cs typeface="Dosis"/>
                <a:sym typeface="Dosis"/>
              </a:rPr>
              <a:t>Key statement goes here with </a:t>
            </a:r>
            <a:r>
              <a:rPr b="0" i="0" lang="en-US" sz="2800" u="none" cap="none" strike="noStrike">
                <a:solidFill>
                  <a:srgbClr val="FA726E"/>
                </a:solidFill>
                <a:latin typeface="Dosis"/>
                <a:ea typeface="Dosis"/>
                <a:cs typeface="Dosis"/>
                <a:sym typeface="Dosis"/>
              </a:rPr>
              <a:t>highlights</a:t>
            </a:r>
            <a:r>
              <a:rPr b="0" i="0" lang="en-US"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50" name="Google Shape;50;p47"/>
          <p:cNvSpPr/>
          <p:nvPr/>
        </p:nvSpPr>
        <p:spPr>
          <a:xfrm>
            <a:off x="469025" y="3269525"/>
            <a:ext cx="246012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cross-media information without cross-media value. </a:t>
            </a:r>
            <a:r>
              <a:rPr b="0" i="0" lang="en-US" sz="1100" u="none" cap="none" strike="noStrike">
                <a:solidFill>
                  <a:srgbClr val="FA726E"/>
                </a:solidFill>
                <a:latin typeface="Dosis"/>
                <a:ea typeface="Dosis"/>
                <a:cs typeface="Dosis"/>
                <a:sym typeface="Dosis"/>
              </a:rPr>
              <a:t>Quickly maximize timely</a:t>
            </a:r>
            <a:r>
              <a:rPr b="0" i="0" lang="en-US"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51" name="Google Shape;51;p47"/>
          <p:cNvSpPr/>
          <p:nvPr/>
        </p:nvSpPr>
        <p:spPr>
          <a:xfrm>
            <a:off x="469031" y="2466975"/>
            <a:ext cx="246012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US"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52" name="Google Shape;52;p47"/>
          <p:cNvSpPr/>
          <p:nvPr/>
        </p:nvSpPr>
        <p:spPr>
          <a:xfrm>
            <a:off x="3345275" y="3261725"/>
            <a:ext cx="2458992" cy="151918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cross-media information without cross-media value. Quickly maximize timely </a:t>
            </a:r>
            <a:r>
              <a:rPr b="0" i="0" lang="en-US" sz="1100" u="none" cap="none" strike="noStrike">
                <a:solidFill>
                  <a:srgbClr val="FA726E"/>
                </a:solidFill>
                <a:latin typeface="Dosis"/>
                <a:ea typeface="Dosis"/>
                <a:cs typeface="Dosis"/>
                <a:sym typeface="Dosis"/>
              </a:rPr>
              <a:t>deliverables for real-time</a:t>
            </a:r>
            <a:r>
              <a:rPr b="0" i="0" lang="en-US" sz="1100" u="none" cap="none" strike="noStrike">
                <a:solidFill>
                  <a:srgbClr val="295269"/>
                </a:solidFill>
                <a:latin typeface="Dosis"/>
                <a:ea typeface="Dosis"/>
                <a:cs typeface="Dosis"/>
                <a:sym typeface="Dosis"/>
              </a:rPr>
              <a:t>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53" name="Google Shape;53;p47"/>
          <p:cNvSpPr/>
          <p:nvPr/>
        </p:nvSpPr>
        <p:spPr>
          <a:xfrm>
            <a:off x="3345273" y="2463626"/>
            <a:ext cx="2458992"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US"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54" name="Google Shape;54;p47"/>
          <p:cNvSpPr/>
          <p:nvPr/>
        </p:nvSpPr>
        <p:spPr>
          <a:xfrm>
            <a:off x="6193600" y="3261725"/>
            <a:ext cx="2460126" cy="151918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a:t>
            </a:r>
            <a:r>
              <a:rPr b="0" i="0" lang="en-US" sz="1100" u="none" cap="none" strike="noStrike">
                <a:solidFill>
                  <a:srgbClr val="FA726E"/>
                </a:solidFill>
                <a:latin typeface="Dosis"/>
                <a:ea typeface="Dosis"/>
                <a:cs typeface="Dosis"/>
                <a:sym typeface="Dosis"/>
              </a:rPr>
              <a:t>unleash</a:t>
            </a:r>
            <a:r>
              <a:rPr b="0" i="0" lang="en-US" sz="1100" u="none" cap="none" strike="noStrik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55" name="Google Shape;55;p47"/>
          <p:cNvSpPr/>
          <p:nvPr/>
        </p:nvSpPr>
        <p:spPr>
          <a:xfrm>
            <a:off x="6220375" y="2460275"/>
            <a:ext cx="2458992"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US"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56" name="Google Shape;56;p47"/>
          <p:cNvSpPr/>
          <p:nvPr/>
        </p:nvSpPr>
        <p:spPr>
          <a:xfrm>
            <a:off x="469007" y="489950"/>
            <a:ext cx="3036225"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US"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Column">
  <p:cSld name="CUSTOM_20">
    <p:spTree>
      <p:nvGrpSpPr>
        <p:cNvPr id="57" name="Shape 57"/>
        <p:cNvGrpSpPr/>
        <p:nvPr/>
      </p:nvGrpSpPr>
      <p:grpSpPr>
        <a:xfrm>
          <a:off x="0" y="0"/>
          <a:ext cx="0" cy="0"/>
          <a:chOff x="0" y="0"/>
          <a:chExt cx="0" cy="0"/>
        </a:xfrm>
      </p:grpSpPr>
      <p:sp>
        <p:nvSpPr>
          <p:cNvPr id="58" name="Google Shape;58;p48"/>
          <p:cNvSpPr/>
          <p:nvPr/>
        </p:nvSpPr>
        <p:spPr>
          <a:xfrm>
            <a:off x="536150"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59" name="Google Shape;59;p48"/>
          <p:cNvSpPr/>
          <p:nvPr/>
        </p:nvSpPr>
        <p:spPr>
          <a:xfrm>
            <a:off x="536150"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60" name="Google Shape;60;p48"/>
          <p:cNvCxnSpPr/>
          <p:nvPr/>
        </p:nvCxnSpPr>
        <p:spPr>
          <a:xfrm>
            <a:off x="536148"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61" name="Google Shape;61;p48"/>
          <p:cNvSpPr/>
          <p:nvPr/>
        </p:nvSpPr>
        <p:spPr>
          <a:xfrm>
            <a:off x="261967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62" name="Google Shape;62;p48"/>
          <p:cNvCxnSpPr/>
          <p:nvPr/>
        </p:nvCxnSpPr>
        <p:spPr>
          <a:xfrm>
            <a:off x="26196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63" name="Google Shape;63;p48"/>
          <p:cNvSpPr/>
          <p:nvPr/>
        </p:nvSpPr>
        <p:spPr>
          <a:xfrm>
            <a:off x="261967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64" name="Google Shape;64;p48"/>
          <p:cNvSpPr/>
          <p:nvPr/>
        </p:nvSpPr>
        <p:spPr>
          <a:xfrm>
            <a:off x="471802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65" name="Google Shape;65;p48"/>
          <p:cNvCxnSpPr/>
          <p:nvPr/>
        </p:nvCxnSpPr>
        <p:spPr>
          <a:xfrm>
            <a:off x="4725435"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66" name="Google Shape;66;p48"/>
          <p:cNvSpPr/>
          <p:nvPr/>
        </p:nvSpPr>
        <p:spPr>
          <a:xfrm>
            <a:off x="471802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67" name="Google Shape;67;p48"/>
          <p:cNvSpPr/>
          <p:nvPr/>
        </p:nvSpPr>
        <p:spPr>
          <a:xfrm>
            <a:off x="681637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68" name="Google Shape;68;p48"/>
          <p:cNvCxnSpPr/>
          <p:nvPr/>
        </p:nvCxnSpPr>
        <p:spPr>
          <a:xfrm>
            <a:off x="68163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69" name="Google Shape;69;p48"/>
          <p:cNvSpPr/>
          <p:nvPr/>
        </p:nvSpPr>
        <p:spPr>
          <a:xfrm>
            <a:off x="681637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pic>
        <p:nvPicPr>
          <p:cNvPr id="70" name="Google Shape;70;p48"/>
          <p:cNvPicPr preferRelativeResize="0"/>
          <p:nvPr/>
        </p:nvPicPr>
        <p:blipFill rotWithShape="1">
          <a:blip r:embed="rId2">
            <a:alphaModFix/>
          </a:blip>
          <a:srcRect b="50337" l="0" r="0" t="0"/>
          <a:stretch/>
        </p:blipFill>
        <p:spPr>
          <a:xfrm>
            <a:off x="536150" y="1109125"/>
            <a:ext cx="1819800" cy="684725"/>
          </a:xfrm>
          <a:prstGeom prst="rect">
            <a:avLst/>
          </a:prstGeom>
          <a:noFill/>
          <a:ln>
            <a:noFill/>
          </a:ln>
        </p:spPr>
      </p:pic>
      <p:sp>
        <p:nvSpPr>
          <p:cNvPr id="71" name="Google Shape;71;p48"/>
          <p:cNvSpPr/>
          <p:nvPr/>
        </p:nvSpPr>
        <p:spPr>
          <a:xfrm>
            <a:off x="536150"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72" name="Google Shape;72;p48"/>
          <p:cNvSpPr/>
          <p:nvPr/>
        </p:nvSpPr>
        <p:spPr>
          <a:xfrm>
            <a:off x="536150"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73" name="Google Shape;73;p48"/>
          <p:cNvCxnSpPr/>
          <p:nvPr/>
        </p:nvCxnSpPr>
        <p:spPr>
          <a:xfrm>
            <a:off x="536148" y="3799190"/>
            <a:ext cx="1819800" cy="0"/>
          </a:xfrm>
          <a:prstGeom prst="straightConnector1">
            <a:avLst/>
          </a:prstGeom>
          <a:noFill/>
          <a:ln cap="rnd" cmpd="sng" w="9525">
            <a:solidFill>
              <a:srgbClr val="BCBEC0"/>
            </a:solidFill>
            <a:prstDash val="solid"/>
            <a:miter lim="8000"/>
            <a:headEnd len="sm" w="sm" type="none"/>
            <a:tailEnd len="sm" w="sm" type="none"/>
          </a:ln>
        </p:spPr>
      </p:cxnSp>
      <p:sp>
        <p:nvSpPr>
          <p:cNvPr id="74" name="Google Shape;74;p48"/>
          <p:cNvSpPr/>
          <p:nvPr/>
        </p:nvSpPr>
        <p:spPr>
          <a:xfrm>
            <a:off x="261967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75" name="Google Shape;75;p48"/>
          <p:cNvCxnSpPr/>
          <p:nvPr/>
        </p:nvCxnSpPr>
        <p:spPr>
          <a:xfrm>
            <a:off x="26196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76" name="Google Shape;76;p48"/>
          <p:cNvSpPr/>
          <p:nvPr/>
        </p:nvSpPr>
        <p:spPr>
          <a:xfrm>
            <a:off x="261967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77" name="Google Shape;77;p48"/>
          <p:cNvSpPr/>
          <p:nvPr/>
        </p:nvSpPr>
        <p:spPr>
          <a:xfrm>
            <a:off x="471802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78" name="Google Shape;78;p48"/>
          <p:cNvCxnSpPr/>
          <p:nvPr/>
        </p:nvCxnSpPr>
        <p:spPr>
          <a:xfrm>
            <a:off x="4725435"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79" name="Google Shape;79;p48"/>
          <p:cNvSpPr/>
          <p:nvPr/>
        </p:nvSpPr>
        <p:spPr>
          <a:xfrm>
            <a:off x="471802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80" name="Google Shape;80;p48"/>
          <p:cNvSpPr/>
          <p:nvPr/>
        </p:nvSpPr>
        <p:spPr>
          <a:xfrm>
            <a:off x="681637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81" name="Google Shape;81;p48"/>
          <p:cNvCxnSpPr/>
          <p:nvPr/>
        </p:nvCxnSpPr>
        <p:spPr>
          <a:xfrm>
            <a:off x="68163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82" name="Google Shape;82;p48"/>
          <p:cNvSpPr/>
          <p:nvPr/>
        </p:nvSpPr>
        <p:spPr>
          <a:xfrm>
            <a:off x="681637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US"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pic>
        <p:nvPicPr>
          <p:cNvPr id="83" name="Google Shape;83;p48"/>
          <p:cNvPicPr preferRelativeResize="0"/>
          <p:nvPr/>
        </p:nvPicPr>
        <p:blipFill rotWithShape="1">
          <a:blip r:embed="rId2">
            <a:alphaModFix/>
          </a:blip>
          <a:srcRect b="50337" l="0" r="0" t="0"/>
          <a:stretch/>
        </p:blipFill>
        <p:spPr>
          <a:xfrm>
            <a:off x="2619675" y="1109125"/>
            <a:ext cx="1819800" cy="684725"/>
          </a:xfrm>
          <a:prstGeom prst="rect">
            <a:avLst/>
          </a:prstGeom>
          <a:noFill/>
          <a:ln>
            <a:noFill/>
          </a:ln>
        </p:spPr>
      </p:pic>
      <p:pic>
        <p:nvPicPr>
          <p:cNvPr id="84" name="Google Shape;84;p48"/>
          <p:cNvPicPr preferRelativeResize="0"/>
          <p:nvPr/>
        </p:nvPicPr>
        <p:blipFill rotWithShape="1">
          <a:blip r:embed="rId2">
            <a:alphaModFix/>
          </a:blip>
          <a:srcRect b="50337" l="0" r="0" t="0"/>
          <a:stretch/>
        </p:blipFill>
        <p:spPr>
          <a:xfrm>
            <a:off x="4710563" y="1109125"/>
            <a:ext cx="1819800" cy="684725"/>
          </a:xfrm>
          <a:prstGeom prst="rect">
            <a:avLst/>
          </a:prstGeom>
          <a:noFill/>
          <a:ln>
            <a:noFill/>
          </a:ln>
        </p:spPr>
      </p:pic>
      <p:pic>
        <p:nvPicPr>
          <p:cNvPr id="85" name="Google Shape;85;p48"/>
          <p:cNvPicPr preferRelativeResize="0"/>
          <p:nvPr/>
        </p:nvPicPr>
        <p:blipFill rotWithShape="1">
          <a:blip r:embed="rId2">
            <a:alphaModFix/>
          </a:blip>
          <a:srcRect b="50337" l="0" r="0" t="0"/>
          <a:stretch/>
        </p:blipFill>
        <p:spPr>
          <a:xfrm>
            <a:off x="6823788" y="1109125"/>
            <a:ext cx="1819800" cy="684725"/>
          </a:xfrm>
          <a:prstGeom prst="rect">
            <a:avLst/>
          </a:prstGeom>
          <a:noFill/>
          <a:ln>
            <a:noFill/>
          </a:ln>
        </p:spPr>
      </p:pic>
      <p:sp>
        <p:nvSpPr>
          <p:cNvPr id="86" name="Google Shape;86;p48"/>
          <p:cNvSpPr/>
          <p:nvPr/>
        </p:nvSpPr>
        <p:spPr>
          <a:xfrm>
            <a:off x="536150"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US" sz="1400" u="none" cap="none" strike="noStrike">
                <a:solidFill>
                  <a:srgbClr val="295269"/>
                </a:solidFill>
                <a:latin typeface="Dosis"/>
                <a:ea typeface="Dosis"/>
                <a:cs typeface="Dosis"/>
                <a:sym typeface="Dosis"/>
              </a:rPr>
              <a:t>Model A</a:t>
            </a:r>
            <a:endParaRPr b="0" i="0" sz="1400" u="none" cap="none" strike="noStrike">
              <a:solidFill>
                <a:srgbClr val="295269"/>
              </a:solidFill>
              <a:latin typeface="Dosis"/>
              <a:ea typeface="Dosis"/>
              <a:cs typeface="Dosis"/>
              <a:sym typeface="Dosis"/>
            </a:endParaRPr>
          </a:p>
        </p:txBody>
      </p:sp>
      <p:sp>
        <p:nvSpPr>
          <p:cNvPr id="87" name="Google Shape;87;p48"/>
          <p:cNvSpPr/>
          <p:nvPr/>
        </p:nvSpPr>
        <p:spPr>
          <a:xfrm>
            <a:off x="2619675"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US" sz="1400" u="none" cap="none" strike="noStrike">
                <a:solidFill>
                  <a:srgbClr val="295269"/>
                </a:solidFill>
                <a:latin typeface="Dosis"/>
                <a:ea typeface="Dosis"/>
                <a:cs typeface="Dosis"/>
                <a:sym typeface="Dosis"/>
              </a:rPr>
              <a:t>Model B</a:t>
            </a:r>
            <a:endParaRPr b="0" i="0" sz="1400" u="none" cap="none" strike="noStrike">
              <a:solidFill>
                <a:srgbClr val="295269"/>
              </a:solidFill>
              <a:latin typeface="Dosis"/>
              <a:ea typeface="Dosis"/>
              <a:cs typeface="Dosis"/>
              <a:sym typeface="Dosis"/>
            </a:endParaRPr>
          </a:p>
        </p:txBody>
      </p:sp>
      <p:sp>
        <p:nvSpPr>
          <p:cNvPr id="88" name="Google Shape;88;p48"/>
          <p:cNvSpPr/>
          <p:nvPr/>
        </p:nvSpPr>
        <p:spPr>
          <a:xfrm>
            <a:off x="6801475"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US" sz="1400" u="none" cap="none" strike="noStrike">
                <a:solidFill>
                  <a:srgbClr val="295269"/>
                </a:solidFill>
                <a:latin typeface="Dosis"/>
                <a:ea typeface="Dosis"/>
                <a:cs typeface="Dosis"/>
                <a:sym typeface="Dosis"/>
              </a:rPr>
              <a:t>Model D</a:t>
            </a:r>
            <a:endParaRPr b="0" i="0" sz="1400" u="none" cap="none" strike="noStrike">
              <a:solidFill>
                <a:srgbClr val="295269"/>
              </a:solidFill>
              <a:latin typeface="Dosis"/>
              <a:ea typeface="Dosis"/>
              <a:cs typeface="Dosis"/>
              <a:sym typeface="Dosis"/>
            </a:endParaRPr>
          </a:p>
        </p:txBody>
      </p:sp>
      <p:sp>
        <p:nvSpPr>
          <p:cNvPr id="89" name="Google Shape;89;p48"/>
          <p:cNvSpPr/>
          <p:nvPr/>
        </p:nvSpPr>
        <p:spPr>
          <a:xfrm>
            <a:off x="4717950"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US" sz="1400" u="none" cap="none" strike="noStrike">
                <a:solidFill>
                  <a:srgbClr val="295269"/>
                </a:solidFill>
                <a:latin typeface="Dosis"/>
                <a:ea typeface="Dosis"/>
                <a:cs typeface="Dosis"/>
                <a:sym typeface="Dosis"/>
              </a:rPr>
              <a:t>Model C</a:t>
            </a:r>
            <a:endParaRPr b="0" i="0" sz="1400" u="none" cap="none" strike="noStrike">
              <a:solidFill>
                <a:srgbClr val="295269"/>
              </a:solidFill>
              <a:latin typeface="Dosis"/>
              <a:ea typeface="Dosis"/>
              <a:cs typeface="Dosis"/>
              <a:sym typeface="Dosis"/>
            </a:endParaRPr>
          </a:p>
        </p:txBody>
      </p:sp>
      <p:cxnSp>
        <p:nvCxnSpPr>
          <p:cNvPr id="90" name="Google Shape;90;p48"/>
          <p:cNvCxnSpPr/>
          <p:nvPr/>
        </p:nvCxnSpPr>
        <p:spPr>
          <a:xfrm>
            <a:off x="536148" y="935240"/>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91" name="Google Shape;91;p48"/>
          <p:cNvCxnSpPr/>
          <p:nvPr/>
        </p:nvCxnSpPr>
        <p:spPr>
          <a:xfrm>
            <a:off x="2619673"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92" name="Google Shape;92;p48"/>
          <p:cNvCxnSpPr/>
          <p:nvPr/>
        </p:nvCxnSpPr>
        <p:spPr>
          <a:xfrm>
            <a:off x="4725435"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93" name="Google Shape;93;p48"/>
          <p:cNvCxnSpPr/>
          <p:nvPr/>
        </p:nvCxnSpPr>
        <p:spPr>
          <a:xfrm>
            <a:off x="6816373" y="935241"/>
            <a:ext cx="1819800" cy="0"/>
          </a:xfrm>
          <a:prstGeom prst="straightConnector1">
            <a:avLst/>
          </a:prstGeom>
          <a:noFill/>
          <a:ln cap="rnd" cmpd="sng" w="9525">
            <a:solidFill>
              <a:srgbClr val="BCBEC0"/>
            </a:solidFill>
            <a:prstDash val="solid"/>
            <a:miter lim="8000"/>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xes Slide">
  <p:cSld name="CUSTOM_19">
    <p:spTree>
      <p:nvGrpSpPr>
        <p:cNvPr id="94" name="Shape 94"/>
        <p:cNvGrpSpPr/>
        <p:nvPr/>
      </p:nvGrpSpPr>
      <p:grpSpPr>
        <a:xfrm>
          <a:off x="0" y="0"/>
          <a:ext cx="0" cy="0"/>
          <a:chOff x="0" y="0"/>
          <a:chExt cx="0" cy="0"/>
        </a:xfrm>
      </p:grpSpPr>
      <p:pic>
        <p:nvPicPr>
          <p:cNvPr id="95" name="Google Shape;95;p49"/>
          <p:cNvPicPr preferRelativeResize="0"/>
          <p:nvPr/>
        </p:nvPicPr>
        <p:blipFill rotWithShape="1">
          <a:blip r:embed="rId2">
            <a:alphaModFix/>
          </a:blip>
          <a:srcRect b="0" l="0" r="0" t="0"/>
          <a:stretch/>
        </p:blipFill>
        <p:spPr>
          <a:xfrm>
            <a:off x="457359" y="1347812"/>
            <a:ext cx="2434455" cy="2447850"/>
          </a:xfrm>
          <a:prstGeom prst="rect">
            <a:avLst/>
          </a:prstGeom>
          <a:noFill/>
          <a:ln>
            <a:noFill/>
          </a:ln>
        </p:spPr>
      </p:pic>
      <p:sp>
        <p:nvSpPr>
          <p:cNvPr id="96" name="Google Shape;96;p49"/>
          <p:cNvSpPr/>
          <p:nvPr/>
        </p:nvSpPr>
        <p:spPr>
          <a:xfrm>
            <a:off x="457359"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97" name="Google Shape;97;p49"/>
          <p:cNvSpPr/>
          <p:nvPr/>
        </p:nvSpPr>
        <p:spPr>
          <a:xfrm>
            <a:off x="585722"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US"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98" name="Google Shape;98;p49"/>
          <p:cNvCxnSpPr/>
          <p:nvPr/>
        </p:nvCxnSpPr>
        <p:spPr>
          <a:xfrm>
            <a:off x="627023"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99" name="Google Shape;99;p49"/>
          <p:cNvSpPr/>
          <p:nvPr/>
        </p:nvSpPr>
        <p:spPr>
          <a:xfrm>
            <a:off x="641533"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cross-media information without cross-media value. </a:t>
            </a:r>
            <a:r>
              <a:rPr b="0" i="0" lang="en-US" sz="1100" u="none" cap="none" strike="noStrike">
                <a:solidFill>
                  <a:srgbClr val="FA726E"/>
                </a:solidFill>
                <a:latin typeface="Dosis"/>
                <a:ea typeface="Dosis"/>
                <a:cs typeface="Dosis"/>
                <a:sym typeface="Dosis"/>
              </a:rPr>
              <a:t>Quickly maximize timely</a:t>
            </a:r>
            <a:r>
              <a:rPr b="0" i="0" lang="en-US"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pic>
        <p:nvPicPr>
          <p:cNvPr id="100" name="Google Shape;100;p49"/>
          <p:cNvPicPr preferRelativeResize="0"/>
          <p:nvPr/>
        </p:nvPicPr>
        <p:blipFill rotWithShape="1">
          <a:blip r:embed="rId2">
            <a:alphaModFix/>
          </a:blip>
          <a:srcRect b="0" l="0" r="0" t="0"/>
          <a:stretch/>
        </p:blipFill>
        <p:spPr>
          <a:xfrm>
            <a:off x="3354758" y="1347812"/>
            <a:ext cx="2434455" cy="2447850"/>
          </a:xfrm>
          <a:prstGeom prst="rect">
            <a:avLst/>
          </a:prstGeom>
          <a:noFill/>
          <a:ln>
            <a:noFill/>
          </a:ln>
        </p:spPr>
      </p:pic>
      <p:sp>
        <p:nvSpPr>
          <p:cNvPr id="101" name="Google Shape;101;p49"/>
          <p:cNvSpPr/>
          <p:nvPr/>
        </p:nvSpPr>
        <p:spPr>
          <a:xfrm>
            <a:off x="3354758"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02" name="Google Shape;102;p49"/>
          <p:cNvSpPr/>
          <p:nvPr/>
        </p:nvSpPr>
        <p:spPr>
          <a:xfrm>
            <a:off x="3483123"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US"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03" name="Google Shape;103;p49"/>
          <p:cNvCxnSpPr/>
          <p:nvPr/>
        </p:nvCxnSpPr>
        <p:spPr>
          <a:xfrm>
            <a:off x="35244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04" name="Google Shape;104;p49"/>
          <p:cNvSpPr/>
          <p:nvPr/>
        </p:nvSpPr>
        <p:spPr>
          <a:xfrm>
            <a:off x="3538933"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cross-media information without cross-media value. </a:t>
            </a:r>
            <a:r>
              <a:rPr b="0" i="0" lang="en-US" sz="1100" u="none" cap="none" strike="noStrike">
                <a:solidFill>
                  <a:srgbClr val="FA726E"/>
                </a:solidFill>
                <a:latin typeface="Dosis"/>
                <a:ea typeface="Dosis"/>
                <a:cs typeface="Dosis"/>
                <a:sym typeface="Dosis"/>
              </a:rPr>
              <a:t>Quickly maximize timely</a:t>
            </a:r>
            <a:r>
              <a:rPr b="0" i="0" lang="en-US"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pic>
        <p:nvPicPr>
          <p:cNvPr id="105" name="Google Shape;105;p49"/>
          <p:cNvPicPr preferRelativeResize="0"/>
          <p:nvPr/>
        </p:nvPicPr>
        <p:blipFill rotWithShape="1">
          <a:blip r:embed="rId2">
            <a:alphaModFix/>
          </a:blip>
          <a:srcRect b="0" l="0" r="0" t="0"/>
          <a:stretch/>
        </p:blipFill>
        <p:spPr>
          <a:xfrm>
            <a:off x="6252158" y="1347812"/>
            <a:ext cx="2434455" cy="2447850"/>
          </a:xfrm>
          <a:prstGeom prst="rect">
            <a:avLst/>
          </a:prstGeom>
          <a:noFill/>
          <a:ln>
            <a:noFill/>
          </a:ln>
        </p:spPr>
      </p:pic>
      <p:sp>
        <p:nvSpPr>
          <p:cNvPr id="106" name="Google Shape;106;p49"/>
          <p:cNvSpPr/>
          <p:nvPr/>
        </p:nvSpPr>
        <p:spPr>
          <a:xfrm>
            <a:off x="6252158"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07" name="Google Shape;107;p49"/>
          <p:cNvSpPr/>
          <p:nvPr/>
        </p:nvSpPr>
        <p:spPr>
          <a:xfrm>
            <a:off x="6380522"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US"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08" name="Google Shape;108;p49"/>
          <p:cNvCxnSpPr/>
          <p:nvPr/>
        </p:nvCxnSpPr>
        <p:spPr>
          <a:xfrm>
            <a:off x="64218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09" name="Google Shape;109;p49"/>
          <p:cNvSpPr/>
          <p:nvPr/>
        </p:nvSpPr>
        <p:spPr>
          <a:xfrm>
            <a:off x="6436332"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cross-media information without cross-media value. </a:t>
            </a:r>
            <a:r>
              <a:rPr b="0" i="0" lang="en-US" sz="1100" u="none" cap="none" strike="noStrike">
                <a:solidFill>
                  <a:srgbClr val="FA726E"/>
                </a:solidFill>
                <a:latin typeface="Dosis"/>
                <a:ea typeface="Dosis"/>
                <a:cs typeface="Dosis"/>
                <a:sym typeface="Dosis"/>
              </a:rPr>
              <a:t>Quickly maximize timely</a:t>
            </a:r>
            <a:r>
              <a:rPr b="0" i="0" lang="en-US"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Image Normal">
  <p:cSld name="CUSTOM_13">
    <p:spTree>
      <p:nvGrpSpPr>
        <p:cNvPr id="110" name="Shape 110"/>
        <p:cNvGrpSpPr/>
        <p:nvPr/>
      </p:nvGrpSpPr>
      <p:grpSpPr>
        <a:xfrm>
          <a:off x="0" y="0"/>
          <a:ext cx="0" cy="0"/>
          <a:chOff x="0" y="0"/>
          <a:chExt cx="0" cy="0"/>
        </a:xfrm>
      </p:grpSpPr>
      <p:sp>
        <p:nvSpPr>
          <p:cNvPr id="111" name="Google Shape;111;p50"/>
          <p:cNvSpPr/>
          <p:nvPr/>
        </p:nvSpPr>
        <p:spPr>
          <a:xfrm>
            <a:off x="6096000" y="0"/>
            <a:ext cx="3048000" cy="5143500"/>
          </a:xfrm>
          <a:prstGeom prst="rect">
            <a:avLst/>
          </a:prstGeom>
          <a:solidFill>
            <a:srgbClr val="E6E7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50"/>
          <p:cNvSpPr txBox="1"/>
          <p:nvPr/>
        </p:nvSpPr>
        <p:spPr>
          <a:xfrm>
            <a:off x="6291250" y="280950"/>
            <a:ext cx="2562300" cy="145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0" lang="en-US" sz="2800" u="none" cap="none" strike="noStrike">
                <a:solidFill>
                  <a:srgbClr val="204056"/>
                </a:solidFill>
                <a:latin typeface="Dosis"/>
                <a:ea typeface="Dosis"/>
                <a:cs typeface="Dosis"/>
                <a:sym typeface="Dosis"/>
              </a:rPr>
              <a:t>Title, could be longer or more wordy</a:t>
            </a:r>
            <a:endParaRPr b="0" i="0" sz="2800" u="none" cap="none" strike="noStrike">
              <a:solidFill>
                <a:srgbClr val="204056"/>
              </a:solidFill>
              <a:latin typeface="Dosis"/>
              <a:ea typeface="Dosis"/>
              <a:cs typeface="Dosis"/>
              <a:sym typeface="Dosis"/>
            </a:endParaRPr>
          </a:p>
        </p:txBody>
      </p:sp>
      <p:sp>
        <p:nvSpPr>
          <p:cNvPr id="113" name="Google Shape;113;p50"/>
          <p:cNvSpPr txBox="1"/>
          <p:nvPr/>
        </p:nvSpPr>
        <p:spPr>
          <a:xfrm>
            <a:off x="6257950" y="1843050"/>
            <a:ext cx="2628900" cy="3019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1" i="0" lang="en-US" sz="1100" u="none" cap="none" strike="noStrike">
                <a:solidFill>
                  <a:srgbClr val="204056"/>
                </a:solidFill>
                <a:latin typeface="Dosis"/>
                <a:ea typeface="Dosis"/>
                <a:cs typeface="Dosis"/>
                <a:sym typeface="Dosis"/>
              </a:rPr>
              <a:t>Commentary</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US"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1" i="0" lang="en-US" sz="1100" u="none" cap="none" strike="noStrike">
                <a:solidFill>
                  <a:srgbClr val="204056"/>
                </a:solidFill>
                <a:latin typeface="Dosis"/>
                <a:ea typeface="Dosis"/>
                <a:cs typeface="Dosis"/>
                <a:sym typeface="Dosis"/>
              </a:rPr>
              <a:t>Trends</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US"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1" i="0" lang="en-US" sz="1100" u="none" cap="none" strike="noStrike">
                <a:solidFill>
                  <a:srgbClr val="204056"/>
                </a:solidFill>
                <a:latin typeface="Dosis"/>
                <a:ea typeface="Dosis"/>
                <a:cs typeface="Dosis"/>
                <a:sym typeface="Dosis"/>
              </a:rPr>
              <a:t>Key Findings</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US"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400"/>
              <a:buFont typeface="Arial"/>
              <a:buNone/>
            </a:pPr>
            <a:r>
              <a:t/>
            </a:r>
            <a:endParaRPr b="0" i="0" sz="1400" u="none" cap="none" strike="noStrike">
              <a:solidFill>
                <a:srgbClr val="204056"/>
              </a:solidFill>
              <a:latin typeface="Dosis"/>
              <a:ea typeface="Dosis"/>
              <a:cs typeface="Dosis"/>
              <a:sym typeface="Dosis"/>
            </a:endParaRPr>
          </a:p>
        </p:txBody>
      </p:sp>
      <p:sp>
        <p:nvSpPr>
          <p:cNvPr id="114" name="Google Shape;114;p50"/>
          <p:cNvSpPr/>
          <p:nvPr/>
        </p:nvSpPr>
        <p:spPr>
          <a:xfrm>
            <a:off x="486668" y="359490"/>
            <a:ext cx="2423304" cy="227707"/>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US"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pic>
        <p:nvPicPr>
          <p:cNvPr id="115" name="Google Shape;115;p50"/>
          <p:cNvPicPr preferRelativeResize="0"/>
          <p:nvPr/>
        </p:nvPicPr>
        <p:blipFill rotWithShape="1">
          <a:blip r:embed="rId2">
            <a:alphaModFix/>
          </a:blip>
          <a:srcRect b="0" l="0" r="0" t="0"/>
          <a:stretch/>
        </p:blipFill>
        <p:spPr>
          <a:xfrm>
            <a:off x="486668" y="784766"/>
            <a:ext cx="4521770" cy="3425651"/>
          </a:xfrm>
          <a:prstGeom prst="rect">
            <a:avLst/>
          </a:prstGeom>
          <a:noFill/>
          <a:ln>
            <a:noFill/>
          </a:ln>
        </p:spPr>
      </p:pic>
      <p:sp>
        <p:nvSpPr>
          <p:cNvPr id="116" name="Google Shape;116;p50"/>
          <p:cNvSpPr/>
          <p:nvPr/>
        </p:nvSpPr>
        <p:spPr>
          <a:xfrm>
            <a:off x="486668" y="4452635"/>
            <a:ext cx="3240378" cy="3337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a:t>
            </a:r>
            <a:r>
              <a:rPr b="0" i="0" lang="en-US" sz="1100" u="none" cap="none" strike="noStrike">
                <a:solidFill>
                  <a:srgbClr val="FA726E"/>
                </a:solidFill>
                <a:latin typeface="Dosis"/>
                <a:ea typeface="Dosis"/>
                <a:cs typeface="Dosis"/>
                <a:sym typeface="Dosis"/>
              </a:rPr>
              <a:t>cross-media</a:t>
            </a:r>
            <a:r>
              <a:rPr b="0" i="0" lang="en-US" sz="1100" u="none" cap="none" strike="noStrike">
                <a:solidFill>
                  <a:srgbClr val="295269"/>
                </a:solidFill>
                <a:latin typeface="Dosis"/>
                <a:ea typeface="Dosis"/>
                <a:cs typeface="Dosis"/>
                <a:sym typeface="Dosis"/>
              </a:rPr>
              <a:t> information without cross-media.</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Image Slide">
  <p:cSld name="CUSTOM_14">
    <p:spTree>
      <p:nvGrpSpPr>
        <p:cNvPr id="117" name="Shape 117"/>
        <p:cNvGrpSpPr/>
        <p:nvPr/>
      </p:nvGrpSpPr>
      <p:grpSpPr>
        <a:xfrm>
          <a:off x="0" y="0"/>
          <a:ext cx="0" cy="0"/>
          <a:chOff x="0" y="0"/>
          <a:chExt cx="0" cy="0"/>
        </a:xfrm>
      </p:grpSpPr>
      <p:sp>
        <p:nvSpPr>
          <p:cNvPr id="118" name="Google Shape;118;p51"/>
          <p:cNvSpPr/>
          <p:nvPr/>
        </p:nvSpPr>
        <p:spPr>
          <a:xfrm>
            <a:off x="632594" y="4102372"/>
            <a:ext cx="2438905" cy="33372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a:t>
            </a:r>
            <a:r>
              <a:rPr b="0" i="0" lang="en-US" sz="1100" u="none" cap="none" strike="noStrike">
                <a:solidFill>
                  <a:srgbClr val="FA726E"/>
                </a:solidFill>
                <a:latin typeface="Dosis"/>
                <a:ea typeface="Dosis"/>
                <a:cs typeface="Dosis"/>
                <a:sym typeface="Dosis"/>
              </a:rPr>
              <a:t>cross-media</a:t>
            </a:r>
            <a:r>
              <a:rPr b="0" i="0" lang="en-US" sz="1100" u="none" cap="none" strike="noStrike">
                <a:solidFill>
                  <a:srgbClr val="295269"/>
                </a:solidFill>
                <a:latin typeface="Dosis"/>
                <a:ea typeface="Dosis"/>
                <a:cs typeface="Dosis"/>
                <a:sym typeface="Dosis"/>
              </a:rPr>
              <a:t> information without cross-media.</a:t>
            </a:r>
            <a:endParaRPr b="0" i="0" sz="1100" u="none" cap="none" strike="noStrike">
              <a:solidFill>
                <a:srgbClr val="000000"/>
              </a:solidFill>
              <a:latin typeface="Dosis"/>
              <a:ea typeface="Dosis"/>
              <a:cs typeface="Dosis"/>
              <a:sym typeface="Dosis"/>
            </a:endParaRPr>
          </a:p>
        </p:txBody>
      </p:sp>
      <p:sp>
        <p:nvSpPr>
          <p:cNvPr id="119" name="Google Shape;119;p51"/>
          <p:cNvSpPr/>
          <p:nvPr/>
        </p:nvSpPr>
        <p:spPr>
          <a:xfrm>
            <a:off x="640407" y="705146"/>
            <a:ext cx="2423304" cy="159617"/>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US"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pic>
        <p:nvPicPr>
          <p:cNvPr id="120" name="Google Shape;120;p51"/>
          <p:cNvPicPr preferRelativeResize="0"/>
          <p:nvPr/>
        </p:nvPicPr>
        <p:blipFill rotWithShape="1">
          <a:blip r:embed="rId2">
            <a:alphaModFix/>
          </a:blip>
          <a:srcRect b="0" l="0" r="0" t="0"/>
          <a:stretch/>
        </p:blipFill>
        <p:spPr>
          <a:xfrm>
            <a:off x="644872" y="1111745"/>
            <a:ext cx="3578572" cy="2711276"/>
          </a:xfrm>
          <a:prstGeom prst="rect">
            <a:avLst/>
          </a:prstGeom>
          <a:noFill/>
          <a:ln>
            <a:noFill/>
          </a:ln>
        </p:spPr>
      </p:pic>
      <p:pic>
        <p:nvPicPr>
          <p:cNvPr id="121" name="Google Shape;121;p51"/>
          <p:cNvPicPr preferRelativeResize="0"/>
          <p:nvPr/>
        </p:nvPicPr>
        <p:blipFill rotWithShape="1">
          <a:blip r:embed="rId2">
            <a:alphaModFix/>
          </a:blip>
          <a:srcRect b="0" l="0" r="0" t="0"/>
          <a:stretch/>
        </p:blipFill>
        <p:spPr>
          <a:xfrm>
            <a:off x="4878139" y="1111745"/>
            <a:ext cx="3578572" cy="2711276"/>
          </a:xfrm>
          <a:prstGeom prst="rect">
            <a:avLst/>
          </a:prstGeom>
          <a:noFill/>
          <a:ln>
            <a:noFill/>
          </a:ln>
        </p:spPr>
      </p:pic>
      <p:sp>
        <p:nvSpPr>
          <p:cNvPr id="122" name="Google Shape;122;p51"/>
          <p:cNvSpPr/>
          <p:nvPr/>
        </p:nvSpPr>
        <p:spPr>
          <a:xfrm>
            <a:off x="4874790" y="4103488"/>
            <a:ext cx="2438905" cy="33485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US" sz="1100" u="none" cap="none" strike="noStrike">
                <a:solidFill>
                  <a:srgbClr val="295269"/>
                </a:solidFill>
                <a:latin typeface="Dosis"/>
                <a:ea typeface="Dosis"/>
                <a:cs typeface="Dosis"/>
                <a:sym typeface="Dosis"/>
              </a:rPr>
              <a:t>Efficiently unleash </a:t>
            </a:r>
            <a:r>
              <a:rPr b="0" i="0" lang="en-US" sz="1100" u="none" cap="none" strike="noStrike">
                <a:solidFill>
                  <a:srgbClr val="FA726E"/>
                </a:solidFill>
                <a:latin typeface="Dosis"/>
                <a:ea typeface="Dosis"/>
                <a:cs typeface="Dosis"/>
                <a:sym typeface="Dosis"/>
              </a:rPr>
              <a:t>cross-media</a:t>
            </a:r>
            <a:r>
              <a:rPr b="0" i="0" lang="en-US" sz="1100" u="none" cap="none" strike="noStrike">
                <a:solidFill>
                  <a:srgbClr val="295269"/>
                </a:solidFill>
                <a:latin typeface="Dosis"/>
                <a:ea typeface="Dosis"/>
                <a:cs typeface="Dosis"/>
                <a:sym typeface="Dosis"/>
              </a:rPr>
              <a:t> information without cross-media.</a:t>
            </a:r>
            <a:endParaRPr b="0" i="0" sz="1100" u="none" cap="none" strike="noStrike">
              <a:solidFill>
                <a:srgbClr val="000000"/>
              </a:solidFill>
              <a:latin typeface="Dosis"/>
              <a:ea typeface="Dosis"/>
              <a:cs typeface="Dosis"/>
              <a:sym typeface="Dosis"/>
            </a:endParaRPr>
          </a:p>
        </p:txBody>
      </p:sp>
      <p:sp>
        <p:nvSpPr>
          <p:cNvPr id="123" name="Google Shape;123;p51"/>
          <p:cNvSpPr/>
          <p:nvPr/>
        </p:nvSpPr>
        <p:spPr>
          <a:xfrm>
            <a:off x="4882604" y="707379"/>
            <a:ext cx="2423304" cy="158483"/>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US"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CUSTOM_15">
    <p:spTree>
      <p:nvGrpSpPr>
        <p:cNvPr id="124" name="Shape 124"/>
        <p:cNvGrpSpPr/>
        <p:nvPr/>
      </p:nvGrpSpPr>
      <p:grpSpPr>
        <a:xfrm>
          <a:off x="0" y="0"/>
          <a:ext cx="0" cy="0"/>
          <a:chOff x="0" y="0"/>
          <a:chExt cx="0" cy="0"/>
        </a:xfrm>
      </p:grpSpPr>
      <p:pic>
        <p:nvPicPr>
          <p:cNvPr id="125" name="Google Shape;125;p52"/>
          <p:cNvPicPr preferRelativeResize="0"/>
          <p:nvPr/>
        </p:nvPicPr>
        <p:blipFill rotWithShape="1">
          <a:blip r:embed="rId2">
            <a:alphaModFix/>
          </a:blip>
          <a:srcRect b="15626" l="0" r="0" t="0"/>
          <a:stretch/>
        </p:blipFill>
        <p:spPr>
          <a:xfrm>
            <a:off x="0" y="0"/>
            <a:ext cx="9144000" cy="5143500"/>
          </a:xfrm>
          <a:prstGeom prst="rect">
            <a:avLst/>
          </a:prstGeom>
          <a:noFill/>
          <a:ln>
            <a:noFill/>
          </a:ln>
        </p:spPr>
      </p:pic>
      <p:sp>
        <p:nvSpPr>
          <p:cNvPr id="126" name="Google Shape;126;p52"/>
          <p:cNvSpPr/>
          <p:nvPr/>
        </p:nvSpPr>
        <p:spPr>
          <a:xfrm>
            <a:off x="0" y="0"/>
            <a:ext cx="9144000" cy="5143500"/>
          </a:xfrm>
          <a:prstGeom prst="rect">
            <a:avLst/>
          </a:prstGeom>
          <a:solidFill>
            <a:srgbClr val="204056">
              <a:alpha val="8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52"/>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US" sz="4000" u="none" cap="none" strike="noStrike">
                <a:solidFill>
                  <a:schemeClr val="lt1"/>
                </a:solidFill>
                <a:latin typeface="Dosis"/>
                <a:ea typeface="Dosis"/>
                <a:cs typeface="Dosis"/>
                <a:sym typeface="Dosis"/>
              </a:rPr>
              <a:t>This is a bold statement or “quote” with a full bleed image</a:t>
            </a:r>
            <a:endParaRPr b="0" i="0" sz="40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Dosis"/>
              <a:ea typeface="Dosis"/>
              <a:cs typeface="Dosis"/>
              <a:sym typeface="Dosis"/>
            </a:endParaRPr>
          </a:p>
        </p:txBody>
      </p:sp>
      <p:sp>
        <p:nvSpPr>
          <p:cNvPr id="128" name="Google Shape;128;p52"/>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rgbClr val="BCBEC0"/>
                </a:solidFill>
                <a:latin typeface="Dosis"/>
                <a:ea typeface="Dosis"/>
                <a:cs typeface="Dosis"/>
                <a:sym typeface="Dosis"/>
              </a:rPr>
              <a:t>Name of Author (if it’s a quote)</a:t>
            </a:r>
            <a:endParaRPr b="0" i="0" sz="16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2">
  <p:cSld name="CUSTOM_16">
    <p:spTree>
      <p:nvGrpSpPr>
        <p:cNvPr id="129" name="Shape 129"/>
        <p:cNvGrpSpPr/>
        <p:nvPr/>
      </p:nvGrpSpPr>
      <p:grpSpPr>
        <a:xfrm>
          <a:off x="0" y="0"/>
          <a:ext cx="0" cy="0"/>
          <a:chOff x="0" y="0"/>
          <a:chExt cx="0" cy="0"/>
        </a:xfrm>
      </p:grpSpPr>
      <p:pic>
        <p:nvPicPr>
          <p:cNvPr id="130" name="Google Shape;130;p5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31" name="Google Shape;131;p53"/>
          <p:cNvSpPr/>
          <p:nvPr/>
        </p:nvSpPr>
        <p:spPr>
          <a:xfrm>
            <a:off x="0" y="0"/>
            <a:ext cx="9144000" cy="5143500"/>
          </a:xfrm>
          <a:prstGeom prst="rect">
            <a:avLst/>
          </a:prstGeom>
          <a:solidFill>
            <a:srgbClr val="204056">
              <a:alpha val="8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53"/>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US" sz="4000" u="none" cap="none" strike="noStrike">
                <a:solidFill>
                  <a:schemeClr val="lt1"/>
                </a:solidFill>
                <a:latin typeface="Dosis"/>
                <a:ea typeface="Dosis"/>
                <a:cs typeface="Dosis"/>
                <a:sym typeface="Dosis"/>
              </a:rPr>
              <a:t>This is a bold statement or “quote” with a full bleed image</a:t>
            </a:r>
            <a:endParaRPr b="0" i="0" sz="40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Dosis"/>
              <a:ea typeface="Dosis"/>
              <a:cs typeface="Dosis"/>
              <a:sym typeface="Dosis"/>
            </a:endParaRPr>
          </a:p>
        </p:txBody>
      </p:sp>
      <p:sp>
        <p:nvSpPr>
          <p:cNvPr id="133" name="Google Shape;133;p53"/>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rgbClr val="BCBEC0"/>
                </a:solidFill>
                <a:latin typeface="Dosis"/>
                <a:ea typeface="Dosis"/>
                <a:cs typeface="Dosis"/>
                <a:sym typeface="Dosis"/>
              </a:rPr>
              <a:t>Name of Author (if it’s a quote)</a:t>
            </a:r>
            <a:endParaRPr b="0" i="0" sz="16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 Slide">
  <p:cSld name="CUSTOM_17">
    <p:bg>
      <p:bgPr>
        <a:solidFill>
          <a:srgbClr val="000000"/>
        </a:solidFill>
      </p:bgPr>
    </p:bg>
    <p:spTree>
      <p:nvGrpSpPr>
        <p:cNvPr id="134" name="Shape 134"/>
        <p:cNvGrpSpPr/>
        <p:nvPr/>
      </p:nvGrpSpPr>
      <p:grpSpPr>
        <a:xfrm>
          <a:off x="0" y="0"/>
          <a:ext cx="0" cy="0"/>
          <a:chOff x="0" y="0"/>
          <a:chExt cx="0" cy="0"/>
        </a:xfrm>
      </p:grpSpPr>
      <p:pic>
        <p:nvPicPr>
          <p:cNvPr id="135" name="Google Shape;135;p54"/>
          <p:cNvPicPr preferRelativeResize="0"/>
          <p:nvPr/>
        </p:nvPicPr>
        <p:blipFill rotWithShape="1">
          <a:blip r:embed="rId2">
            <a:alphaModFix/>
          </a:blip>
          <a:srcRect b="0" l="0" r="0" t="0"/>
          <a:stretch/>
        </p:blipFill>
        <p:spPr>
          <a:xfrm>
            <a:off x="0" y="0"/>
            <a:ext cx="5143500" cy="5143500"/>
          </a:xfrm>
          <a:prstGeom prst="rect">
            <a:avLst/>
          </a:prstGeom>
          <a:noFill/>
          <a:ln>
            <a:noFill/>
          </a:ln>
        </p:spPr>
      </p:pic>
      <p:sp>
        <p:nvSpPr>
          <p:cNvPr id="136" name="Google Shape;136;p54"/>
          <p:cNvSpPr txBox="1"/>
          <p:nvPr/>
        </p:nvSpPr>
        <p:spPr>
          <a:xfrm>
            <a:off x="5581675" y="1952725"/>
            <a:ext cx="2409900" cy="161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BCBEC0"/>
                </a:solidFill>
                <a:latin typeface="Dosis"/>
                <a:ea typeface="Dosis"/>
                <a:cs typeface="Dosis"/>
                <a:sym typeface="Dosis"/>
              </a:rPr>
              <a:t>Passionate developer, lover of pizza and cute little dogs. Previously at Acme Inc and Awesome Startup.</a:t>
            </a:r>
            <a:endParaRPr b="0" i="0" sz="1800" u="none" cap="none" strike="noStrike">
              <a:solidFill>
                <a:srgbClr val="BCBEC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BCBEC0"/>
              </a:solidFill>
              <a:latin typeface="Dosis"/>
              <a:ea typeface="Dosis"/>
              <a:cs typeface="Dosis"/>
              <a:sym typeface="Dosis"/>
            </a:endParaRPr>
          </a:p>
        </p:txBody>
      </p:sp>
      <p:sp>
        <p:nvSpPr>
          <p:cNvPr id="137" name="Google Shape;137;p54"/>
          <p:cNvSpPr txBox="1"/>
          <p:nvPr/>
        </p:nvSpPr>
        <p:spPr>
          <a:xfrm>
            <a:off x="5581675" y="1095475"/>
            <a:ext cx="2409900" cy="924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lt1"/>
                </a:solidFill>
                <a:latin typeface="Dosis"/>
                <a:ea typeface="Dosis"/>
                <a:cs typeface="Dosis"/>
                <a:sym typeface="Dosis"/>
              </a:rPr>
              <a:t>Welcome</a:t>
            </a:r>
            <a:endParaRPr b="0" i="0" sz="1400" u="none" cap="none" strike="noStrike">
              <a:solidFill>
                <a:schemeClr val="lt1"/>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chemeClr val="lt1"/>
                </a:solidFill>
                <a:latin typeface="Dosis"/>
                <a:ea typeface="Dosis"/>
                <a:cs typeface="Dosis"/>
                <a:sym typeface="Dosis"/>
              </a:rPr>
              <a:t>John Coder</a:t>
            </a:r>
            <a:endParaRPr b="0" i="0" sz="2400" u="none" cap="none" strike="noStrike">
              <a:solidFill>
                <a:schemeClr val="lt1"/>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over white">
  <p:cSld name="CUSTOM_5">
    <p:spTree>
      <p:nvGrpSpPr>
        <p:cNvPr id="138" name="Shape 138"/>
        <p:cNvGrpSpPr/>
        <p:nvPr/>
      </p:nvGrpSpPr>
      <p:grpSpPr>
        <a:xfrm>
          <a:off x="0" y="0"/>
          <a:ext cx="0" cy="0"/>
          <a:chOff x="0" y="0"/>
          <a:chExt cx="0" cy="0"/>
        </a:xfrm>
      </p:grpSpPr>
      <p:pic>
        <p:nvPicPr>
          <p:cNvPr id="139" name="Google Shape;139;p55"/>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140" name="Google Shape;140;p55"/>
          <p:cNvPicPr preferRelativeResize="0"/>
          <p:nvPr/>
        </p:nvPicPr>
        <p:blipFill rotWithShape="1">
          <a:blip r:embed="rId3">
            <a:alphaModFix/>
          </a:blip>
          <a:srcRect b="0" l="0" r="0" t="0"/>
          <a:stretch/>
        </p:blipFill>
        <p:spPr>
          <a:xfrm>
            <a:off x="3079949" y="2258699"/>
            <a:ext cx="2984101" cy="6261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295269"/>
        </a:solidFill>
      </p:bgPr>
    </p:bg>
    <p:spTree>
      <p:nvGrpSpPr>
        <p:cNvPr id="9" name="Shape 9"/>
        <p:cNvGrpSpPr/>
        <p:nvPr/>
      </p:nvGrpSpPr>
      <p:grpSpPr>
        <a:xfrm>
          <a:off x="0" y="0"/>
          <a:ext cx="0" cy="0"/>
          <a:chOff x="0" y="0"/>
          <a:chExt cx="0" cy="0"/>
        </a:xfrm>
      </p:grpSpPr>
      <p:sp>
        <p:nvSpPr>
          <p:cNvPr id="10" name="Google Shape;10;p38"/>
          <p:cNvSpPr/>
          <p:nvPr/>
        </p:nvSpPr>
        <p:spPr>
          <a:xfrm>
            <a:off x="469021" y="1983100"/>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US" sz="5600" u="none" cap="none" strike="noStrike">
                <a:solidFill>
                  <a:schemeClr val="lt1"/>
                </a:solidFill>
                <a:latin typeface="Dosis"/>
                <a:ea typeface="Dosis"/>
                <a:cs typeface="Dosis"/>
                <a:sym typeface="Dosis"/>
              </a:rPr>
              <a:t>TITLE GOES HERE</a:t>
            </a:r>
            <a:endParaRPr b="0" i="0" sz="1000" u="none" cap="none" strike="noStrike">
              <a:solidFill>
                <a:schemeClr val="lt1"/>
              </a:solidFill>
              <a:latin typeface="Dosis"/>
              <a:ea typeface="Dosis"/>
              <a:cs typeface="Dosis"/>
              <a:sym typeface="Dosis"/>
            </a:endParaRPr>
          </a:p>
        </p:txBody>
      </p:sp>
      <p:sp>
        <p:nvSpPr>
          <p:cNvPr id="11" name="Google Shape;11;p38"/>
          <p:cNvSpPr/>
          <p:nvPr/>
        </p:nvSpPr>
        <p:spPr>
          <a:xfrm>
            <a:off x="469011" y="2814675"/>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US" sz="3500" u="none" cap="none" strike="noStrike">
                <a:solidFill>
                  <a:srgbClr val="BCBEC0"/>
                </a:solidFill>
                <a:latin typeface="Dosis"/>
                <a:ea typeface="Dosis"/>
                <a:cs typeface="Dosis"/>
                <a:sym typeface="Dosis"/>
              </a:rPr>
              <a:t>Subtitle goes here</a:t>
            </a:r>
            <a:endParaRPr b="0" i="0" sz="1000" u="none" cap="none" strike="noStrike">
              <a:solidFill>
                <a:srgbClr val="BCBEC0"/>
              </a:solidFill>
              <a:latin typeface="Dosis"/>
              <a:ea typeface="Dosis"/>
              <a:cs typeface="Dosis"/>
              <a:sym typeface="Dosis"/>
            </a:endParaRPr>
          </a:p>
        </p:txBody>
      </p:sp>
      <p:sp>
        <p:nvSpPr>
          <p:cNvPr id="12" name="Google Shape;12;p38"/>
          <p:cNvSpPr/>
          <p:nvPr/>
        </p:nvSpPr>
        <p:spPr>
          <a:xfrm>
            <a:off x="469031" y="4578285"/>
            <a:ext cx="1792609" cy="19645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800"/>
              <a:buFont typeface="Arial"/>
              <a:buNone/>
            </a:pPr>
            <a:r>
              <a:rPr b="0" i="0" lang="en-US" sz="800" u="none" cap="none" strike="noStrike">
                <a:solidFill>
                  <a:srgbClr val="BCBEC0"/>
                </a:solidFill>
                <a:latin typeface="Dosis"/>
                <a:ea typeface="Dosis"/>
                <a:cs typeface="Dosis"/>
                <a:sym typeface="Dosis"/>
              </a:rPr>
              <a:t>New York  -  10th February, 2014</a:t>
            </a:r>
            <a:endParaRPr b="0" i="0" sz="800" u="none" cap="none" strike="noStrike">
              <a:solidFill>
                <a:srgbClr val="BCBEC0"/>
              </a:solidFill>
              <a:latin typeface="Dosis"/>
              <a:ea typeface="Dosis"/>
              <a:cs typeface="Dosis"/>
              <a:sym typeface="Dosis"/>
            </a:endParaRPr>
          </a:p>
        </p:txBody>
      </p:sp>
      <p:pic>
        <p:nvPicPr>
          <p:cNvPr id="13" name="Google Shape;13;p38"/>
          <p:cNvPicPr preferRelativeResize="0"/>
          <p:nvPr/>
        </p:nvPicPr>
        <p:blipFill rotWithShape="1">
          <a:blip r:embed="rId2">
            <a:alphaModFix/>
          </a:blip>
          <a:srcRect b="0" l="0" r="0" t="0"/>
          <a:stretch/>
        </p:blipFill>
        <p:spPr>
          <a:xfrm>
            <a:off x="469028" y="620299"/>
            <a:ext cx="1362880" cy="286626"/>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 over blue" type="titleOnly">
  <p:cSld name="TITLE_ONLY">
    <p:spTree>
      <p:nvGrpSpPr>
        <p:cNvPr id="141" name="Shape 141"/>
        <p:cNvGrpSpPr/>
        <p:nvPr/>
      </p:nvGrpSpPr>
      <p:grpSpPr>
        <a:xfrm>
          <a:off x="0" y="0"/>
          <a:ext cx="0" cy="0"/>
          <a:chOff x="0" y="0"/>
          <a:chExt cx="0" cy="0"/>
        </a:xfrm>
      </p:grpSpPr>
      <p:pic>
        <p:nvPicPr>
          <p:cNvPr id="142" name="Google Shape;142;p56"/>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143" name="Google Shape;143;p56"/>
          <p:cNvPicPr preferRelativeResize="0"/>
          <p:nvPr/>
        </p:nvPicPr>
        <p:blipFill rotWithShape="1">
          <a:blip r:embed="rId3">
            <a:alphaModFix/>
          </a:blip>
          <a:srcRect b="0" l="0" r="0" t="0"/>
          <a:stretch/>
        </p:blipFill>
        <p:spPr>
          <a:xfrm>
            <a:off x="3079946" y="2257954"/>
            <a:ext cx="2984101" cy="62758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l Slide">
  <p:cSld name="CUSTOM_18">
    <p:bg>
      <p:bgPr>
        <a:solidFill>
          <a:srgbClr val="295269"/>
        </a:solidFill>
      </p:bgPr>
    </p:bg>
    <p:spTree>
      <p:nvGrpSpPr>
        <p:cNvPr id="144" name="Shape 144"/>
        <p:cNvGrpSpPr/>
        <p:nvPr/>
      </p:nvGrpSpPr>
      <p:grpSpPr>
        <a:xfrm>
          <a:off x="0" y="0"/>
          <a:ext cx="0" cy="0"/>
          <a:chOff x="0" y="0"/>
          <a:chExt cx="0" cy="0"/>
        </a:xfrm>
      </p:grpSpPr>
      <p:sp>
        <p:nvSpPr>
          <p:cNvPr id="145" name="Google Shape;145;p57"/>
          <p:cNvSpPr/>
          <p:nvPr/>
        </p:nvSpPr>
        <p:spPr>
          <a:xfrm>
            <a:off x="469021" y="2179413"/>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5600"/>
              <a:buFont typeface="Arial"/>
              <a:buNone/>
            </a:pPr>
            <a:r>
              <a:rPr b="0" i="0" lang="en-US" sz="5600" u="none" cap="none" strike="noStrike">
                <a:solidFill>
                  <a:schemeClr val="lt1"/>
                </a:solidFill>
                <a:latin typeface="Dosis"/>
                <a:ea typeface="Dosis"/>
                <a:cs typeface="Dosis"/>
                <a:sym typeface="Dosis"/>
              </a:rPr>
              <a:t>THANKS!</a:t>
            </a:r>
            <a:endParaRPr b="0" i="0" sz="1000" u="none" cap="none" strike="noStrike">
              <a:solidFill>
                <a:schemeClr val="lt1"/>
              </a:solidFill>
              <a:latin typeface="Dosis"/>
              <a:ea typeface="Dosis"/>
              <a:cs typeface="Dosis"/>
              <a:sym typeface="Dosis"/>
            </a:endParaRPr>
          </a:p>
        </p:txBody>
      </p:sp>
      <p:sp>
        <p:nvSpPr>
          <p:cNvPr id="146" name="Google Shape;146;p57"/>
          <p:cNvSpPr/>
          <p:nvPr/>
        </p:nvSpPr>
        <p:spPr>
          <a:xfrm>
            <a:off x="2676525" y="3243775"/>
            <a:ext cx="3790948" cy="66155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ctr">
              <a:lnSpc>
                <a:spcPct val="100000"/>
              </a:lnSpc>
              <a:spcBef>
                <a:spcPts val="0"/>
              </a:spcBef>
              <a:spcAft>
                <a:spcPts val="0"/>
              </a:spcAft>
              <a:buClr>
                <a:srgbClr val="8A8A8A"/>
              </a:buClr>
              <a:buSzPts val="1400"/>
              <a:buFont typeface="Arial"/>
              <a:buNone/>
            </a:pPr>
            <a:r>
              <a:rPr b="0" i="0" lang="en-US" sz="1400" u="none" cap="none" strike="noStrike">
                <a:solidFill>
                  <a:schemeClr val="lt1"/>
                </a:solidFill>
                <a:latin typeface="Dosis"/>
                <a:ea typeface="Dosis"/>
                <a:cs typeface="Dosis"/>
                <a:sym typeface="Dosis"/>
              </a:rPr>
              <a:t>Zach Sims   </a:t>
            </a:r>
            <a:endParaRPr b="0" i="0" sz="14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rPr b="0" i="0" lang="en-US" sz="1200" u="none" cap="none" strike="noStrike">
                <a:solidFill>
                  <a:srgbClr val="BCBEC0"/>
                </a:solidFill>
                <a:latin typeface="Dosis"/>
                <a:ea typeface="Dosis"/>
                <a:cs typeface="Dosis"/>
                <a:sym typeface="Dosis"/>
              </a:rPr>
              <a:t>@zsims   </a:t>
            </a:r>
            <a:endParaRPr b="0" i="0" sz="12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rPr b="0" i="0" lang="en-US" sz="1200" u="none" cap="none" strike="noStrike">
                <a:solidFill>
                  <a:srgbClr val="BCBEC0"/>
                </a:solidFill>
                <a:latin typeface="Dosis"/>
                <a:ea typeface="Dosis"/>
                <a:cs typeface="Dosis"/>
                <a:sym typeface="Dosis"/>
              </a:rPr>
              <a:t>zach@codecademy.com</a:t>
            </a:r>
            <a:endParaRPr b="0" i="0" sz="1200" u="none" cap="none" strike="noStrike">
              <a:solidFill>
                <a:srgbClr val="BCBEC0"/>
              </a:solidFill>
              <a:latin typeface="Dosis"/>
              <a:ea typeface="Dosis"/>
              <a:cs typeface="Dosis"/>
              <a:sym typeface="Dosis"/>
            </a:endParaRPr>
          </a:p>
        </p:txBody>
      </p:sp>
      <p:pic>
        <p:nvPicPr>
          <p:cNvPr id="147" name="Google Shape;147;p57"/>
          <p:cNvPicPr preferRelativeResize="0"/>
          <p:nvPr/>
        </p:nvPicPr>
        <p:blipFill rotWithShape="1">
          <a:blip r:embed="rId2">
            <a:alphaModFix/>
          </a:blip>
          <a:srcRect b="0" l="0" r="0" t="0"/>
          <a:stretch/>
        </p:blipFill>
        <p:spPr>
          <a:xfrm>
            <a:off x="3890566" y="1496600"/>
            <a:ext cx="1362880" cy="286626"/>
          </a:xfrm>
          <a:prstGeom prst="rect">
            <a:avLst/>
          </a:prstGeom>
          <a:noFill/>
          <a:ln>
            <a:noFill/>
          </a:ln>
        </p:spPr>
      </p:pic>
      <p:sp>
        <p:nvSpPr>
          <p:cNvPr id="148" name="Google Shape;148;p57"/>
          <p:cNvSpPr/>
          <p:nvPr/>
        </p:nvSpPr>
        <p:spPr>
          <a:xfrm>
            <a:off x="2676525" y="4634425"/>
            <a:ext cx="3790948" cy="3472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ctr">
              <a:lnSpc>
                <a:spcPct val="100000"/>
              </a:lnSpc>
              <a:spcBef>
                <a:spcPts val="0"/>
              </a:spcBef>
              <a:spcAft>
                <a:spcPts val="0"/>
              </a:spcAft>
              <a:buClr>
                <a:srgbClr val="C8CACB"/>
              </a:buClr>
              <a:buSzPts val="1200"/>
              <a:buFont typeface="Arial"/>
              <a:buNone/>
            </a:pPr>
            <a:r>
              <a:rPr b="0" i="0" lang="en-US" sz="1200" u="none" cap="none" strike="noStrike">
                <a:solidFill>
                  <a:srgbClr val="C8CACB"/>
                </a:solidFill>
                <a:latin typeface="Dosis"/>
                <a:ea typeface="Dosis"/>
                <a:cs typeface="Dosis"/>
                <a:sym typeface="Dosis"/>
              </a:rPr>
              <a:t>WE’RE HIRING:</a:t>
            </a:r>
            <a:r>
              <a:rPr b="0" i="0" lang="en-US" sz="1200" u="none" cap="none" strike="noStrike">
                <a:solidFill>
                  <a:srgbClr val="F4F5F5"/>
                </a:solidFill>
                <a:latin typeface="Dosis"/>
                <a:ea typeface="Dosis"/>
                <a:cs typeface="Dosis"/>
                <a:sym typeface="Dosis"/>
              </a:rPr>
              <a:t> </a:t>
            </a:r>
            <a:r>
              <a:rPr b="0" i="0" lang="en-US" sz="1200" u="none" cap="none" strike="noStrike">
                <a:solidFill>
                  <a:srgbClr val="FA726E"/>
                </a:solidFill>
                <a:latin typeface="Dosis"/>
                <a:ea typeface="Dosis"/>
                <a:cs typeface="Dosis"/>
                <a:sym typeface="Dosis"/>
              </a:rPr>
              <a:t>http://www.codecademy.com/about/jobs</a:t>
            </a:r>
            <a:endParaRPr b="0" i="0" sz="1200" u="none" cap="none" strike="noStrike">
              <a:solidFill>
                <a:schemeClr val="dk1"/>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t/>
            </a:r>
            <a:endParaRPr b="0" i="0" sz="1200" u="none" cap="none" strike="noStrike">
              <a:solidFill>
                <a:schemeClr val="lt1"/>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21">
    <p:spTree>
      <p:nvGrpSpPr>
        <p:cNvPr id="149" name="Shape 149"/>
        <p:cNvGrpSpPr/>
        <p:nvPr/>
      </p:nvGrpSpPr>
      <p:grpSpPr>
        <a:xfrm>
          <a:off x="0" y="0"/>
          <a:ext cx="0" cy="0"/>
          <a:chOff x="0" y="0"/>
          <a:chExt cx="0" cy="0"/>
        </a:xfrm>
      </p:grpSpPr>
      <p:cxnSp>
        <p:nvCxnSpPr>
          <p:cNvPr id="150" name="Google Shape;150;p58"/>
          <p:cNvCxnSpPr/>
          <p:nvPr/>
        </p:nvCxnSpPr>
        <p:spPr>
          <a:xfrm>
            <a:off x="381150"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51" name="Google Shape;151;p58"/>
          <p:cNvSpPr txBox="1"/>
          <p:nvPr/>
        </p:nvSpPr>
        <p:spPr>
          <a:xfrm>
            <a:off x="419725"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000000"/>
                </a:solidFill>
                <a:latin typeface="Dosis"/>
                <a:ea typeface="Dosis"/>
                <a:cs typeface="Dosis"/>
                <a:sym typeface="Dosis"/>
              </a:rPr>
              <a:t>Q2</a:t>
            </a:r>
            <a:endParaRPr b="0" i="0" sz="900" u="none" cap="none" strike="noStrike">
              <a:solidFill>
                <a:srgbClr val="000000"/>
              </a:solidFill>
              <a:latin typeface="Dosis"/>
              <a:ea typeface="Dosis"/>
              <a:cs typeface="Dosis"/>
              <a:sym typeface="Dosis"/>
            </a:endParaRPr>
          </a:p>
        </p:txBody>
      </p:sp>
      <p:cxnSp>
        <p:nvCxnSpPr>
          <p:cNvPr id="152" name="Google Shape;152;p58"/>
          <p:cNvCxnSpPr/>
          <p:nvPr/>
        </p:nvCxnSpPr>
        <p:spPr>
          <a:xfrm>
            <a:off x="3202338"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53" name="Google Shape;153;p58"/>
          <p:cNvSpPr txBox="1"/>
          <p:nvPr/>
        </p:nvSpPr>
        <p:spPr>
          <a:xfrm>
            <a:off x="3240913"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000000"/>
                </a:solidFill>
                <a:latin typeface="Dosis"/>
                <a:ea typeface="Dosis"/>
                <a:cs typeface="Dosis"/>
                <a:sym typeface="Dosis"/>
              </a:rPr>
              <a:t>Q3</a:t>
            </a:r>
            <a:endParaRPr b="0" i="0" sz="900" u="none" cap="none" strike="noStrike">
              <a:solidFill>
                <a:srgbClr val="000000"/>
              </a:solidFill>
              <a:latin typeface="Dosis"/>
              <a:ea typeface="Dosis"/>
              <a:cs typeface="Dosis"/>
              <a:sym typeface="Dosis"/>
            </a:endParaRPr>
          </a:p>
        </p:txBody>
      </p:sp>
      <p:cxnSp>
        <p:nvCxnSpPr>
          <p:cNvPr id="154" name="Google Shape;154;p58"/>
          <p:cNvCxnSpPr/>
          <p:nvPr/>
        </p:nvCxnSpPr>
        <p:spPr>
          <a:xfrm>
            <a:off x="6023550"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55" name="Google Shape;155;p58"/>
          <p:cNvSpPr txBox="1"/>
          <p:nvPr/>
        </p:nvSpPr>
        <p:spPr>
          <a:xfrm>
            <a:off x="6062125"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000000"/>
                </a:solidFill>
                <a:latin typeface="Dosis"/>
                <a:ea typeface="Dosis"/>
                <a:cs typeface="Dosis"/>
                <a:sym typeface="Dosis"/>
              </a:rPr>
              <a:t>Q4</a:t>
            </a:r>
            <a:endParaRPr b="0" i="0" sz="900" u="none" cap="none" strike="noStrike">
              <a:solidFill>
                <a:srgbClr val="000000"/>
              </a:solidFill>
              <a:latin typeface="Dosis"/>
              <a:ea typeface="Dosis"/>
              <a:cs typeface="Dosis"/>
              <a:sym typeface="Dosis"/>
            </a:endParaRPr>
          </a:p>
        </p:txBody>
      </p:sp>
      <p:cxnSp>
        <p:nvCxnSpPr>
          <p:cNvPr id="156" name="Google Shape;156;p58"/>
          <p:cNvCxnSpPr/>
          <p:nvPr/>
        </p:nvCxnSpPr>
        <p:spPr>
          <a:xfrm>
            <a:off x="3811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57" name="Google Shape;157;p58"/>
          <p:cNvSpPr txBox="1"/>
          <p:nvPr/>
        </p:nvSpPr>
        <p:spPr>
          <a:xfrm>
            <a:off x="4197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B7B7B7"/>
                </a:solidFill>
                <a:latin typeface="Dosis"/>
                <a:ea typeface="Dosis"/>
                <a:cs typeface="Dosis"/>
                <a:sym typeface="Dosis"/>
              </a:rPr>
              <a:t>July</a:t>
            </a:r>
            <a:endParaRPr b="0" i="0" sz="900" u="none" cap="none" strike="noStrike">
              <a:solidFill>
                <a:srgbClr val="B7B7B7"/>
              </a:solidFill>
              <a:latin typeface="Dosis"/>
              <a:ea typeface="Dosis"/>
              <a:cs typeface="Dosis"/>
              <a:sym typeface="Dosis"/>
            </a:endParaRPr>
          </a:p>
        </p:txBody>
      </p:sp>
      <p:sp>
        <p:nvSpPr>
          <p:cNvPr id="158" name="Google Shape;158;p58"/>
          <p:cNvSpPr txBox="1"/>
          <p:nvPr/>
        </p:nvSpPr>
        <p:spPr>
          <a:xfrm>
            <a:off x="1365081"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B7B7B7"/>
                </a:solidFill>
                <a:latin typeface="Dosis"/>
                <a:ea typeface="Dosis"/>
                <a:cs typeface="Dosis"/>
                <a:sym typeface="Dosis"/>
              </a:rPr>
              <a:t>August</a:t>
            </a:r>
            <a:endParaRPr b="0" i="0" sz="900" u="none" cap="none" strike="noStrike">
              <a:solidFill>
                <a:srgbClr val="B7B7B7"/>
              </a:solidFill>
              <a:latin typeface="Dosis"/>
              <a:ea typeface="Dosis"/>
              <a:cs typeface="Dosis"/>
              <a:sym typeface="Dosis"/>
            </a:endParaRPr>
          </a:p>
        </p:txBody>
      </p:sp>
      <p:cxnSp>
        <p:nvCxnSpPr>
          <p:cNvPr id="159" name="Google Shape;159;p58"/>
          <p:cNvCxnSpPr/>
          <p:nvPr/>
        </p:nvCxnSpPr>
        <p:spPr>
          <a:xfrm>
            <a:off x="1326506"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60" name="Google Shape;160;p58"/>
          <p:cNvSpPr txBox="1"/>
          <p:nvPr/>
        </p:nvSpPr>
        <p:spPr>
          <a:xfrm>
            <a:off x="23122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B7B7B7"/>
                </a:solidFill>
                <a:latin typeface="Dosis"/>
                <a:ea typeface="Dosis"/>
                <a:cs typeface="Dosis"/>
                <a:sym typeface="Dosis"/>
              </a:rPr>
              <a:t>September</a:t>
            </a:r>
            <a:endParaRPr b="0" i="0" sz="900" u="none" cap="none" strike="noStrike">
              <a:solidFill>
                <a:srgbClr val="B7B7B7"/>
              </a:solidFill>
              <a:latin typeface="Dosis"/>
              <a:ea typeface="Dosis"/>
              <a:cs typeface="Dosis"/>
              <a:sym typeface="Dosis"/>
            </a:endParaRPr>
          </a:p>
        </p:txBody>
      </p:sp>
      <p:cxnSp>
        <p:nvCxnSpPr>
          <p:cNvPr id="161" name="Google Shape;161;p58"/>
          <p:cNvCxnSpPr/>
          <p:nvPr/>
        </p:nvCxnSpPr>
        <p:spPr>
          <a:xfrm>
            <a:off x="22736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162" name="Google Shape;162;p58"/>
          <p:cNvCxnSpPr/>
          <p:nvPr/>
        </p:nvCxnSpPr>
        <p:spPr>
          <a:xfrm>
            <a:off x="60235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63" name="Google Shape;163;p58"/>
          <p:cNvSpPr txBox="1"/>
          <p:nvPr/>
        </p:nvSpPr>
        <p:spPr>
          <a:xfrm>
            <a:off x="60621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B7B7B7"/>
                </a:solidFill>
                <a:latin typeface="Dosis"/>
                <a:ea typeface="Dosis"/>
                <a:cs typeface="Dosis"/>
                <a:sym typeface="Dosis"/>
              </a:rPr>
              <a:t>January</a:t>
            </a:r>
            <a:endParaRPr b="0" i="0" sz="900" u="none" cap="none" strike="noStrike">
              <a:solidFill>
                <a:srgbClr val="B7B7B7"/>
              </a:solidFill>
              <a:latin typeface="Dosis"/>
              <a:ea typeface="Dosis"/>
              <a:cs typeface="Dosis"/>
              <a:sym typeface="Dosis"/>
            </a:endParaRPr>
          </a:p>
        </p:txBody>
      </p:sp>
      <p:sp>
        <p:nvSpPr>
          <p:cNvPr id="164" name="Google Shape;164;p58"/>
          <p:cNvSpPr txBox="1"/>
          <p:nvPr/>
        </p:nvSpPr>
        <p:spPr>
          <a:xfrm>
            <a:off x="7007480"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B7B7B7"/>
                </a:solidFill>
                <a:latin typeface="Dosis"/>
                <a:ea typeface="Dosis"/>
                <a:cs typeface="Dosis"/>
                <a:sym typeface="Dosis"/>
              </a:rPr>
              <a:t>February</a:t>
            </a:r>
            <a:endParaRPr b="0" i="0" sz="900" u="none" cap="none" strike="noStrike">
              <a:solidFill>
                <a:srgbClr val="B7B7B7"/>
              </a:solidFill>
              <a:latin typeface="Dosis"/>
              <a:ea typeface="Dosis"/>
              <a:cs typeface="Dosis"/>
              <a:sym typeface="Dosis"/>
            </a:endParaRPr>
          </a:p>
        </p:txBody>
      </p:sp>
      <p:cxnSp>
        <p:nvCxnSpPr>
          <p:cNvPr id="165" name="Google Shape;165;p58"/>
          <p:cNvCxnSpPr/>
          <p:nvPr/>
        </p:nvCxnSpPr>
        <p:spPr>
          <a:xfrm>
            <a:off x="6968905"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66" name="Google Shape;166;p58"/>
          <p:cNvSpPr txBox="1"/>
          <p:nvPr/>
        </p:nvSpPr>
        <p:spPr>
          <a:xfrm>
            <a:off x="79546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B7B7B7"/>
                </a:solidFill>
                <a:latin typeface="Dosis"/>
                <a:ea typeface="Dosis"/>
                <a:cs typeface="Dosis"/>
                <a:sym typeface="Dosis"/>
              </a:rPr>
              <a:t>March</a:t>
            </a:r>
            <a:endParaRPr b="0" i="0" sz="900" u="none" cap="none" strike="noStrike">
              <a:solidFill>
                <a:srgbClr val="B7B7B7"/>
              </a:solidFill>
              <a:latin typeface="Dosis"/>
              <a:ea typeface="Dosis"/>
              <a:cs typeface="Dosis"/>
              <a:sym typeface="Dosis"/>
            </a:endParaRPr>
          </a:p>
        </p:txBody>
      </p:sp>
      <p:cxnSp>
        <p:nvCxnSpPr>
          <p:cNvPr id="167" name="Google Shape;167;p58"/>
          <p:cNvCxnSpPr/>
          <p:nvPr/>
        </p:nvCxnSpPr>
        <p:spPr>
          <a:xfrm>
            <a:off x="79160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168" name="Google Shape;168;p58"/>
          <p:cNvCxnSpPr/>
          <p:nvPr/>
        </p:nvCxnSpPr>
        <p:spPr>
          <a:xfrm>
            <a:off x="32023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69" name="Google Shape;169;p58"/>
          <p:cNvSpPr txBox="1"/>
          <p:nvPr/>
        </p:nvSpPr>
        <p:spPr>
          <a:xfrm>
            <a:off x="32409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B7B7B7"/>
                </a:solidFill>
                <a:latin typeface="Dosis"/>
                <a:ea typeface="Dosis"/>
                <a:cs typeface="Dosis"/>
                <a:sym typeface="Dosis"/>
              </a:rPr>
              <a:t>October</a:t>
            </a:r>
            <a:endParaRPr b="0" i="0" sz="900" u="none" cap="none" strike="noStrike">
              <a:solidFill>
                <a:srgbClr val="B7B7B7"/>
              </a:solidFill>
              <a:latin typeface="Dosis"/>
              <a:ea typeface="Dosis"/>
              <a:cs typeface="Dosis"/>
              <a:sym typeface="Dosis"/>
            </a:endParaRPr>
          </a:p>
        </p:txBody>
      </p:sp>
      <p:sp>
        <p:nvSpPr>
          <p:cNvPr id="170" name="Google Shape;170;p58"/>
          <p:cNvSpPr txBox="1"/>
          <p:nvPr/>
        </p:nvSpPr>
        <p:spPr>
          <a:xfrm>
            <a:off x="4186280"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B7B7B7"/>
                </a:solidFill>
                <a:latin typeface="Dosis"/>
                <a:ea typeface="Dosis"/>
                <a:cs typeface="Dosis"/>
                <a:sym typeface="Dosis"/>
              </a:rPr>
              <a:t>November</a:t>
            </a:r>
            <a:endParaRPr b="0" i="0" sz="900" u="none" cap="none" strike="noStrike">
              <a:solidFill>
                <a:srgbClr val="B7B7B7"/>
              </a:solidFill>
              <a:latin typeface="Dosis"/>
              <a:ea typeface="Dosis"/>
              <a:cs typeface="Dosis"/>
              <a:sym typeface="Dosis"/>
            </a:endParaRPr>
          </a:p>
        </p:txBody>
      </p:sp>
      <p:cxnSp>
        <p:nvCxnSpPr>
          <p:cNvPr id="171" name="Google Shape;171;p58"/>
          <p:cNvCxnSpPr/>
          <p:nvPr/>
        </p:nvCxnSpPr>
        <p:spPr>
          <a:xfrm>
            <a:off x="4147705"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72" name="Google Shape;172;p58"/>
          <p:cNvSpPr txBox="1"/>
          <p:nvPr/>
        </p:nvSpPr>
        <p:spPr>
          <a:xfrm>
            <a:off x="51334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US" sz="900" u="none" cap="none" strike="noStrike">
                <a:solidFill>
                  <a:srgbClr val="B7B7B7"/>
                </a:solidFill>
                <a:latin typeface="Dosis"/>
                <a:ea typeface="Dosis"/>
                <a:cs typeface="Dosis"/>
                <a:sym typeface="Dosis"/>
              </a:rPr>
              <a:t>December</a:t>
            </a:r>
            <a:endParaRPr b="0" i="0" sz="900" u="none" cap="none" strike="noStrike">
              <a:solidFill>
                <a:srgbClr val="B7B7B7"/>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B7B7B7"/>
              </a:solidFill>
              <a:latin typeface="Dosis"/>
              <a:ea typeface="Dosis"/>
              <a:cs typeface="Dosis"/>
              <a:sym typeface="Dosis"/>
            </a:endParaRPr>
          </a:p>
        </p:txBody>
      </p:sp>
      <p:cxnSp>
        <p:nvCxnSpPr>
          <p:cNvPr id="173" name="Google Shape;173;p58"/>
          <p:cNvCxnSpPr/>
          <p:nvPr/>
        </p:nvCxnSpPr>
        <p:spPr>
          <a:xfrm>
            <a:off x="50948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174" name="Google Shape;174;p58"/>
          <p:cNvCxnSpPr/>
          <p:nvPr/>
        </p:nvCxnSpPr>
        <p:spPr>
          <a:xfrm>
            <a:off x="3202338" y="977325"/>
            <a:ext cx="0" cy="2893500"/>
          </a:xfrm>
          <a:prstGeom prst="straightConnector1">
            <a:avLst/>
          </a:prstGeom>
          <a:noFill/>
          <a:ln cap="flat" cmpd="sng" w="9525">
            <a:solidFill>
              <a:srgbClr val="939598"/>
            </a:solidFill>
            <a:prstDash val="dot"/>
            <a:round/>
            <a:headEnd len="sm" w="sm" type="none"/>
            <a:tailEnd len="sm" w="sm" type="none"/>
          </a:ln>
        </p:spPr>
      </p:cxnSp>
      <p:cxnSp>
        <p:nvCxnSpPr>
          <p:cNvPr id="175" name="Google Shape;175;p58"/>
          <p:cNvCxnSpPr/>
          <p:nvPr/>
        </p:nvCxnSpPr>
        <p:spPr>
          <a:xfrm>
            <a:off x="6023550" y="977325"/>
            <a:ext cx="0" cy="2893500"/>
          </a:xfrm>
          <a:prstGeom prst="straightConnector1">
            <a:avLst/>
          </a:prstGeom>
          <a:noFill/>
          <a:ln cap="flat" cmpd="sng" w="9525">
            <a:solidFill>
              <a:srgbClr val="939598"/>
            </a:solidFill>
            <a:prstDash val="dot"/>
            <a:round/>
            <a:headEnd len="sm" w="sm" type="none"/>
            <a:tailEnd len="sm" w="sm" type="none"/>
          </a:ln>
        </p:spPr>
      </p:cxnSp>
      <p:cxnSp>
        <p:nvCxnSpPr>
          <p:cNvPr id="176" name="Google Shape;176;p58"/>
          <p:cNvCxnSpPr/>
          <p:nvPr/>
        </p:nvCxnSpPr>
        <p:spPr>
          <a:xfrm>
            <a:off x="381150" y="977325"/>
            <a:ext cx="0" cy="2893500"/>
          </a:xfrm>
          <a:prstGeom prst="straightConnector1">
            <a:avLst/>
          </a:prstGeom>
          <a:noFill/>
          <a:ln cap="flat" cmpd="sng" w="9525">
            <a:solidFill>
              <a:srgbClr val="939598"/>
            </a:solidFill>
            <a:prstDash val="dot"/>
            <a:round/>
            <a:headEnd len="sm" w="sm" type="none"/>
            <a:tailEnd len="sm" w="sm" type="none"/>
          </a:ln>
        </p:spPr>
      </p:cxnSp>
      <p:sp>
        <p:nvSpPr>
          <p:cNvPr id="177" name="Google Shape;177;p58"/>
          <p:cNvSpPr/>
          <p:nvPr/>
        </p:nvSpPr>
        <p:spPr>
          <a:xfrm>
            <a:off x="1326500" y="3228775"/>
            <a:ext cx="1881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666666"/>
                </a:solidFill>
                <a:latin typeface="Dosis"/>
                <a:ea typeface="Dosis"/>
                <a:cs typeface="Dosis"/>
                <a:sym typeface="Dosis"/>
              </a:rPr>
              <a:t>Spec definition</a:t>
            </a:r>
            <a:endParaRPr b="0" i="0" sz="1000" u="none" cap="none" strike="noStrike">
              <a:solidFill>
                <a:srgbClr val="666666"/>
              </a:solidFill>
              <a:latin typeface="Dosis"/>
              <a:ea typeface="Dosis"/>
              <a:cs typeface="Dosis"/>
              <a:sym typeface="Dosis"/>
            </a:endParaRPr>
          </a:p>
        </p:txBody>
      </p:sp>
      <p:sp>
        <p:nvSpPr>
          <p:cNvPr id="178" name="Google Shape;178;p58"/>
          <p:cNvSpPr/>
          <p:nvPr/>
        </p:nvSpPr>
        <p:spPr>
          <a:xfrm>
            <a:off x="3207925" y="3228775"/>
            <a:ext cx="28155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666666"/>
                </a:solidFill>
                <a:latin typeface="Dosis"/>
                <a:ea typeface="Dosis"/>
                <a:cs typeface="Dosis"/>
                <a:sym typeface="Dosis"/>
              </a:rPr>
              <a:t>Evaluate, and build</a:t>
            </a:r>
            <a:endParaRPr b="0" i="0" sz="1000" u="none" cap="none" strike="noStrike">
              <a:solidFill>
                <a:srgbClr val="666666"/>
              </a:solidFill>
              <a:latin typeface="Dosis"/>
              <a:ea typeface="Dosis"/>
              <a:cs typeface="Dosis"/>
              <a:sym typeface="Dosis"/>
            </a:endParaRPr>
          </a:p>
        </p:txBody>
      </p:sp>
      <p:sp>
        <p:nvSpPr>
          <p:cNvPr id="179" name="Google Shape;179;p58"/>
          <p:cNvSpPr/>
          <p:nvPr/>
        </p:nvSpPr>
        <p:spPr>
          <a:xfrm>
            <a:off x="6023552" y="34435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666666"/>
                </a:solidFill>
                <a:latin typeface="Dosis"/>
                <a:ea typeface="Dosis"/>
                <a:cs typeface="Dosis"/>
                <a:sym typeface="Dosis"/>
              </a:rPr>
              <a:t>non-US app store?</a:t>
            </a:r>
            <a:endParaRPr b="0" i="0" sz="1000" u="none" cap="none" strike="noStrike">
              <a:solidFill>
                <a:srgbClr val="666666"/>
              </a:solidFill>
              <a:latin typeface="Dosis"/>
              <a:ea typeface="Dosis"/>
              <a:cs typeface="Dosis"/>
              <a:sym typeface="Dosis"/>
            </a:endParaRPr>
          </a:p>
        </p:txBody>
      </p:sp>
      <p:sp>
        <p:nvSpPr>
          <p:cNvPr id="180" name="Google Shape;180;p58"/>
          <p:cNvSpPr/>
          <p:nvPr/>
        </p:nvSpPr>
        <p:spPr>
          <a:xfrm>
            <a:off x="1326450" y="1196281"/>
            <a:ext cx="22944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Dosis"/>
                <a:ea typeface="Dosis"/>
                <a:cs typeface="Dosis"/>
                <a:sym typeface="Dosis"/>
              </a:rPr>
              <a:t>LTP 1+2 francine release</a:t>
            </a:r>
            <a:endParaRPr b="0" i="0" sz="1000" u="none" cap="none" strike="noStrike">
              <a:solidFill>
                <a:srgbClr val="FFFFFF"/>
              </a:solidFill>
              <a:latin typeface="Dosis"/>
              <a:ea typeface="Dosis"/>
              <a:cs typeface="Dosis"/>
              <a:sym typeface="Dosis"/>
            </a:endParaRPr>
          </a:p>
        </p:txBody>
      </p:sp>
      <p:sp>
        <p:nvSpPr>
          <p:cNvPr id="181" name="Google Shape;181;p58"/>
          <p:cNvSpPr/>
          <p:nvPr/>
        </p:nvSpPr>
        <p:spPr>
          <a:xfrm>
            <a:off x="3620852" y="1196281"/>
            <a:ext cx="11220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Dosis"/>
                <a:ea typeface="Dosis"/>
                <a:cs typeface="Dosis"/>
                <a:sym typeface="Dosis"/>
              </a:rPr>
              <a:t>final release</a:t>
            </a:r>
            <a:endParaRPr b="0" i="0" sz="1000" u="none" cap="none" strike="noStrike">
              <a:solidFill>
                <a:srgbClr val="FFFFFF"/>
              </a:solidFill>
              <a:latin typeface="Dosis"/>
              <a:ea typeface="Dosis"/>
              <a:cs typeface="Dosis"/>
              <a:sym typeface="Dosis"/>
            </a:endParaRPr>
          </a:p>
        </p:txBody>
      </p:sp>
      <p:sp>
        <p:nvSpPr>
          <p:cNvPr id="182" name="Google Shape;182;p58"/>
          <p:cNvSpPr/>
          <p:nvPr/>
        </p:nvSpPr>
        <p:spPr>
          <a:xfrm>
            <a:off x="1326450" y="1501081"/>
            <a:ext cx="18813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Dosis"/>
                <a:ea typeface="Dosis"/>
                <a:cs typeface="Dosis"/>
                <a:sym typeface="Dosis"/>
              </a:rPr>
              <a:t>HT: 100 interviews</a:t>
            </a:r>
            <a:endParaRPr b="0" i="0" sz="1000" u="none" cap="none" strike="noStrike">
              <a:solidFill>
                <a:srgbClr val="FFFFFF"/>
              </a:solidFill>
              <a:latin typeface="Dosis"/>
              <a:ea typeface="Dosis"/>
              <a:cs typeface="Dosis"/>
              <a:sym typeface="Dosis"/>
            </a:endParaRPr>
          </a:p>
        </p:txBody>
      </p:sp>
      <p:sp>
        <p:nvSpPr>
          <p:cNvPr id="183" name="Google Shape;183;p58"/>
          <p:cNvSpPr/>
          <p:nvPr/>
        </p:nvSpPr>
        <p:spPr>
          <a:xfrm>
            <a:off x="3210751" y="1501081"/>
            <a:ext cx="1391400" cy="3237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Dosis"/>
                <a:ea typeface="Dosis"/>
                <a:cs typeface="Dosis"/>
                <a:sym typeface="Dosis"/>
              </a:rPr>
              <a:t>hireability funnel + integration?</a:t>
            </a:r>
            <a:endParaRPr b="0" i="0" sz="1000" u="none" cap="none" strike="noStrike">
              <a:solidFill>
                <a:srgbClr val="FFFFFF"/>
              </a:solidFill>
              <a:latin typeface="Dosis"/>
              <a:ea typeface="Dosis"/>
              <a:cs typeface="Dosis"/>
              <a:sym typeface="Dosis"/>
            </a:endParaRPr>
          </a:p>
        </p:txBody>
      </p:sp>
      <p:sp>
        <p:nvSpPr>
          <p:cNvPr id="184" name="Google Shape;184;p58"/>
          <p:cNvSpPr/>
          <p:nvPr/>
        </p:nvSpPr>
        <p:spPr>
          <a:xfrm>
            <a:off x="1326450" y="2255231"/>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Dosis"/>
                <a:ea typeface="Dosis"/>
                <a:cs typeface="Dosis"/>
                <a:sym typeface="Dosis"/>
              </a:rPr>
              <a:t>Peer Code Review</a:t>
            </a:r>
            <a:endParaRPr b="0" i="0" sz="1000" u="none" cap="none" strike="noStrike">
              <a:solidFill>
                <a:srgbClr val="FFFFFF"/>
              </a:solidFill>
              <a:latin typeface="Dosis"/>
              <a:ea typeface="Dosis"/>
              <a:cs typeface="Dosis"/>
              <a:sym typeface="Dosis"/>
            </a:endParaRPr>
          </a:p>
        </p:txBody>
      </p:sp>
      <p:sp>
        <p:nvSpPr>
          <p:cNvPr id="185" name="Google Shape;185;p58"/>
          <p:cNvSpPr/>
          <p:nvPr/>
        </p:nvSpPr>
        <p:spPr>
          <a:xfrm>
            <a:off x="1326450" y="2552106"/>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Dosis"/>
                <a:ea typeface="Dosis"/>
                <a:cs typeface="Dosis"/>
                <a:sym typeface="Dosis"/>
              </a:rPr>
              <a:t>Guidance Counselor</a:t>
            </a:r>
            <a:endParaRPr b="0" i="0" sz="1000" u="none" cap="none" strike="noStrike">
              <a:solidFill>
                <a:srgbClr val="FFFFFF"/>
              </a:solidFill>
              <a:latin typeface="Dosis"/>
              <a:ea typeface="Dosis"/>
              <a:cs typeface="Dosis"/>
              <a:sym typeface="Dosis"/>
            </a:endParaRPr>
          </a:p>
        </p:txBody>
      </p:sp>
      <p:sp>
        <p:nvSpPr>
          <p:cNvPr id="186" name="Google Shape;186;p58"/>
          <p:cNvSpPr/>
          <p:nvPr/>
        </p:nvSpPr>
        <p:spPr>
          <a:xfrm>
            <a:off x="7313577" y="32287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US" sz="1000" u="none" cap="none" strike="noStrike">
                <a:solidFill>
                  <a:srgbClr val="666666"/>
                </a:solidFill>
                <a:latin typeface="Dosis"/>
                <a:ea typeface="Dosis"/>
                <a:cs typeface="Dosis"/>
                <a:sym typeface="Dosis"/>
              </a:rPr>
              <a:t>Deliver to US app store</a:t>
            </a:r>
            <a:endParaRPr b="0" i="0" sz="1000" u="none" cap="none" strike="noStrike">
              <a:solidFill>
                <a:srgbClr val="666666"/>
              </a:solidFill>
              <a:latin typeface="Dosis"/>
              <a:ea typeface="Dosis"/>
              <a:cs typeface="Dosis"/>
              <a:sym typeface="Dosis"/>
            </a:endParaRPr>
          </a:p>
        </p:txBody>
      </p:sp>
      <p:cxnSp>
        <p:nvCxnSpPr>
          <p:cNvPr id="187" name="Google Shape;187;p58"/>
          <p:cNvCxnSpPr/>
          <p:nvPr/>
        </p:nvCxnSpPr>
        <p:spPr>
          <a:xfrm>
            <a:off x="8813875" y="977325"/>
            <a:ext cx="0" cy="2893500"/>
          </a:xfrm>
          <a:prstGeom prst="straightConnector1">
            <a:avLst/>
          </a:prstGeom>
          <a:noFill/>
          <a:ln cap="flat" cmpd="sng" w="9525">
            <a:solidFill>
              <a:srgbClr val="939598"/>
            </a:solidFill>
            <a:prstDash val="dot"/>
            <a:round/>
            <a:headEnd len="sm" w="sm" type="none"/>
            <a:tailEnd len="sm" w="sm" type="none"/>
          </a:ln>
        </p:spPr>
      </p:cxnSp>
      <p:sp>
        <p:nvSpPr>
          <p:cNvPr id="188" name="Google Shape;188;p58"/>
          <p:cNvSpPr/>
          <p:nvPr/>
        </p:nvSpPr>
        <p:spPr>
          <a:xfrm>
            <a:off x="6216263" y="641550"/>
            <a:ext cx="142500" cy="142500"/>
          </a:xfrm>
          <a:prstGeom prst="rect">
            <a:avLst/>
          </a:prstGeom>
          <a:solidFill>
            <a:srgbClr val="2952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58"/>
          <p:cNvSpPr txBox="1"/>
          <p:nvPr/>
        </p:nvSpPr>
        <p:spPr>
          <a:xfrm>
            <a:off x="6327286" y="536775"/>
            <a:ext cx="9723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rgbClr val="295269"/>
                </a:solidFill>
                <a:latin typeface="Dosis"/>
                <a:ea typeface="Dosis"/>
                <a:cs typeface="Dosis"/>
                <a:sym typeface="Dosis"/>
              </a:rPr>
              <a:t>LTP3</a:t>
            </a:r>
            <a:endParaRPr b="0" i="0" sz="1100" u="none" cap="none" strike="noStrike">
              <a:solidFill>
                <a:srgbClr val="295269"/>
              </a:solidFill>
              <a:latin typeface="Dosis"/>
              <a:ea typeface="Dosis"/>
              <a:cs typeface="Dosis"/>
              <a:sym typeface="Dosis"/>
            </a:endParaRPr>
          </a:p>
        </p:txBody>
      </p:sp>
      <p:sp>
        <p:nvSpPr>
          <p:cNvPr id="190" name="Google Shape;190;p58"/>
          <p:cNvSpPr txBox="1"/>
          <p:nvPr/>
        </p:nvSpPr>
        <p:spPr>
          <a:xfrm>
            <a:off x="7040238" y="536775"/>
            <a:ext cx="10719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rgbClr val="6AB1D3"/>
                </a:solidFill>
                <a:latin typeface="Dosis"/>
                <a:ea typeface="Dosis"/>
                <a:cs typeface="Dosis"/>
                <a:sym typeface="Dosis"/>
              </a:rPr>
              <a:t>Community + $</a:t>
            </a:r>
            <a:endParaRPr b="0" i="0" sz="1100" u="none" cap="none" strike="noStrike">
              <a:solidFill>
                <a:srgbClr val="6AB1D3"/>
              </a:solidFill>
              <a:latin typeface="Dosis"/>
              <a:ea typeface="Dosis"/>
              <a:cs typeface="Dosis"/>
              <a:sym typeface="Dosis"/>
            </a:endParaRPr>
          </a:p>
        </p:txBody>
      </p:sp>
      <p:sp>
        <p:nvSpPr>
          <p:cNvPr id="191" name="Google Shape;191;p58"/>
          <p:cNvSpPr/>
          <p:nvPr/>
        </p:nvSpPr>
        <p:spPr>
          <a:xfrm>
            <a:off x="6929213" y="641550"/>
            <a:ext cx="142500" cy="142500"/>
          </a:xfrm>
          <a:prstGeom prst="rect">
            <a:avLst/>
          </a:prstGeom>
          <a:solidFill>
            <a:srgbClr val="6AB1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58"/>
          <p:cNvSpPr txBox="1"/>
          <p:nvPr/>
        </p:nvSpPr>
        <p:spPr>
          <a:xfrm>
            <a:off x="8301731" y="536775"/>
            <a:ext cx="10719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1100" u="none" cap="none" strike="noStrike">
                <a:solidFill>
                  <a:srgbClr val="40D7C1"/>
                </a:solidFill>
                <a:latin typeface="Dosis"/>
                <a:ea typeface="Dosis"/>
                <a:cs typeface="Dosis"/>
                <a:sym typeface="Dosis"/>
              </a:rPr>
              <a:t>Mobile</a:t>
            </a:r>
            <a:endParaRPr b="0" i="0" sz="1100" u="none" cap="none" strike="noStrike">
              <a:solidFill>
                <a:srgbClr val="40D7C1"/>
              </a:solidFill>
              <a:latin typeface="Dosis"/>
              <a:ea typeface="Dosis"/>
              <a:cs typeface="Dosis"/>
              <a:sym typeface="Dosis"/>
            </a:endParaRPr>
          </a:p>
        </p:txBody>
      </p:sp>
      <p:sp>
        <p:nvSpPr>
          <p:cNvPr id="193" name="Google Shape;193;p58"/>
          <p:cNvSpPr/>
          <p:nvPr/>
        </p:nvSpPr>
        <p:spPr>
          <a:xfrm>
            <a:off x="8190706" y="641550"/>
            <a:ext cx="142500" cy="142500"/>
          </a:xfrm>
          <a:prstGeom prst="rect">
            <a:avLst/>
          </a:prstGeom>
          <a:solidFill>
            <a:srgbClr val="40D7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4" name="Google Shape;194;p58"/>
          <p:cNvCxnSpPr/>
          <p:nvPr/>
        </p:nvCxnSpPr>
        <p:spPr>
          <a:xfrm>
            <a:off x="381150" y="3849525"/>
            <a:ext cx="8435100" cy="0"/>
          </a:xfrm>
          <a:prstGeom prst="straightConnector1">
            <a:avLst/>
          </a:prstGeom>
          <a:noFill/>
          <a:ln cap="flat" cmpd="sng" w="9525">
            <a:solidFill>
              <a:srgbClr val="939598"/>
            </a:solidFill>
            <a:prstDash val="dot"/>
            <a:round/>
            <a:headEnd len="sm" w="sm" type="none"/>
            <a:tailEnd len="sm" w="sm" type="none"/>
          </a:ln>
        </p:spPr>
      </p:cxnSp>
      <p:cxnSp>
        <p:nvCxnSpPr>
          <p:cNvPr id="195" name="Google Shape;195;p58"/>
          <p:cNvCxnSpPr/>
          <p:nvPr/>
        </p:nvCxnSpPr>
        <p:spPr>
          <a:xfrm>
            <a:off x="381150" y="977325"/>
            <a:ext cx="8435100" cy="0"/>
          </a:xfrm>
          <a:prstGeom prst="straightConnector1">
            <a:avLst/>
          </a:prstGeom>
          <a:noFill/>
          <a:ln cap="flat" cmpd="sng" w="9525">
            <a:solidFill>
              <a:srgbClr val="939598"/>
            </a:solidFill>
            <a:prstDash val="dot"/>
            <a:round/>
            <a:headEnd len="sm" w="sm" type="none"/>
            <a:tailEnd len="sm" w="sm" type="none"/>
          </a:ln>
        </p:spPr>
      </p:cxnSp>
      <p:cxnSp>
        <p:nvCxnSpPr>
          <p:cNvPr id="196" name="Google Shape;196;p58"/>
          <p:cNvCxnSpPr/>
          <p:nvPr/>
        </p:nvCxnSpPr>
        <p:spPr>
          <a:xfrm>
            <a:off x="381150" y="2017875"/>
            <a:ext cx="8435100" cy="0"/>
          </a:xfrm>
          <a:prstGeom prst="straightConnector1">
            <a:avLst/>
          </a:prstGeom>
          <a:noFill/>
          <a:ln cap="flat" cmpd="sng" w="9525">
            <a:solidFill>
              <a:srgbClr val="939598"/>
            </a:solidFill>
            <a:prstDash val="dot"/>
            <a:round/>
            <a:headEnd len="sm" w="sm" type="none"/>
            <a:tailEnd len="sm" w="sm" type="none"/>
          </a:ln>
        </p:spPr>
      </p:cxnSp>
      <p:cxnSp>
        <p:nvCxnSpPr>
          <p:cNvPr id="197" name="Google Shape;197;p58"/>
          <p:cNvCxnSpPr/>
          <p:nvPr/>
        </p:nvCxnSpPr>
        <p:spPr>
          <a:xfrm>
            <a:off x="381150" y="2987150"/>
            <a:ext cx="8435100" cy="0"/>
          </a:xfrm>
          <a:prstGeom prst="straightConnector1">
            <a:avLst/>
          </a:prstGeom>
          <a:noFill/>
          <a:ln cap="flat" cmpd="sng" w="9525">
            <a:solidFill>
              <a:srgbClr val="939598"/>
            </a:solidFill>
            <a:prstDash val="dot"/>
            <a:round/>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2" name="Shape 202"/>
        <p:cNvGrpSpPr/>
        <p:nvPr/>
      </p:nvGrpSpPr>
      <p:grpSpPr>
        <a:xfrm>
          <a:off x="0" y="0"/>
          <a:ext cx="0" cy="0"/>
          <a:chOff x="0" y="0"/>
          <a:chExt cx="0" cy="0"/>
        </a:xfrm>
      </p:grpSpPr>
      <p:sp>
        <p:nvSpPr>
          <p:cNvPr id="203" name="Google Shape;203;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Font typeface="Roboto"/>
              <a:buNone/>
              <a:defRPr>
                <a:latin typeface="Roboto"/>
                <a:ea typeface="Roboto"/>
                <a:cs typeface="Roboto"/>
                <a:sym typeface="Roboto"/>
              </a:defRPr>
            </a:lvl1pPr>
            <a:lvl2pPr lvl="1" algn="l">
              <a:lnSpc>
                <a:spcPct val="100000"/>
              </a:lnSpc>
              <a:spcBef>
                <a:spcPts val="0"/>
              </a:spcBef>
              <a:spcAft>
                <a:spcPts val="0"/>
              </a:spcAft>
              <a:buSzPts val="2800"/>
              <a:buFont typeface="Roboto"/>
              <a:buNone/>
              <a:defRPr>
                <a:latin typeface="Roboto"/>
                <a:ea typeface="Roboto"/>
                <a:cs typeface="Roboto"/>
                <a:sym typeface="Roboto"/>
              </a:defRPr>
            </a:lvl2pPr>
            <a:lvl3pPr lvl="2" algn="l">
              <a:lnSpc>
                <a:spcPct val="100000"/>
              </a:lnSpc>
              <a:spcBef>
                <a:spcPts val="0"/>
              </a:spcBef>
              <a:spcAft>
                <a:spcPts val="0"/>
              </a:spcAft>
              <a:buSzPts val="2800"/>
              <a:buFont typeface="Roboto"/>
              <a:buNone/>
              <a:defRPr>
                <a:latin typeface="Roboto"/>
                <a:ea typeface="Roboto"/>
                <a:cs typeface="Roboto"/>
                <a:sym typeface="Roboto"/>
              </a:defRPr>
            </a:lvl3pPr>
            <a:lvl4pPr lvl="3" algn="l">
              <a:lnSpc>
                <a:spcPct val="100000"/>
              </a:lnSpc>
              <a:spcBef>
                <a:spcPts val="0"/>
              </a:spcBef>
              <a:spcAft>
                <a:spcPts val="0"/>
              </a:spcAft>
              <a:buSzPts val="2800"/>
              <a:buFont typeface="Roboto"/>
              <a:buNone/>
              <a:defRPr>
                <a:latin typeface="Roboto"/>
                <a:ea typeface="Roboto"/>
                <a:cs typeface="Roboto"/>
                <a:sym typeface="Roboto"/>
              </a:defRPr>
            </a:lvl4pPr>
            <a:lvl5pPr lvl="4" algn="l">
              <a:lnSpc>
                <a:spcPct val="100000"/>
              </a:lnSpc>
              <a:spcBef>
                <a:spcPts val="0"/>
              </a:spcBef>
              <a:spcAft>
                <a:spcPts val="0"/>
              </a:spcAft>
              <a:buSzPts val="2800"/>
              <a:buFont typeface="Roboto"/>
              <a:buNone/>
              <a:defRPr>
                <a:latin typeface="Roboto"/>
                <a:ea typeface="Roboto"/>
                <a:cs typeface="Roboto"/>
                <a:sym typeface="Roboto"/>
              </a:defRPr>
            </a:lvl5pPr>
            <a:lvl6pPr lvl="5" algn="l">
              <a:lnSpc>
                <a:spcPct val="100000"/>
              </a:lnSpc>
              <a:spcBef>
                <a:spcPts val="0"/>
              </a:spcBef>
              <a:spcAft>
                <a:spcPts val="0"/>
              </a:spcAft>
              <a:buSzPts val="2800"/>
              <a:buFont typeface="Roboto"/>
              <a:buNone/>
              <a:defRPr>
                <a:latin typeface="Roboto"/>
                <a:ea typeface="Roboto"/>
                <a:cs typeface="Roboto"/>
                <a:sym typeface="Roboto"/>
              </a:defRPr>
            </a:lvl6pPr>
            <a:lvl7pPr lvl="6" algn="l">
              <a:lnSpc>
                <a:spcPct val="100000"/>
              </a:lnSpc>
              <a:spcBef>
                <a:spcPts val="0"/>
              </a:spcBef>
              <a:spcAft>
                <a:spcPts val="0"/>
              </a:spcAft>
              <a:buSzPts val="2800"/>
              <a:buFont typeface="Roboto"/>
              <a:buNone/>
              <a:defRPr>
                <a:latin typeface="Roboto"/>
                <a:ea typeface="Roboto"/>
                <a:cs typeface="Roboto"/>
                <a:sym typeface="Roboto"/>
              </a:defRPr>
            </a:lvl7pPr>
            <a:lvl8pPr lvl="7" algn="l">
              <a:lnSpc>
                <a:spcPct val="100000"/>
              </a:lnSpc>
              <a:spcBef>
                <a:spcPts val="0"/>
              </a:spcBef>
              <a:spcAft>
                <a:spcPts val="0"/>
              </a:spcAft>
              <a:buSzPts val="2800"/>
              <a:buFont typeface="Roboto"/>
              <a:buNone/>
              <a:defRPr>
                <a:latin typeface="Roboto"/>
                <a:ea typeface="Roboto"/>
                <a:cs typeface="Roboto"/>
                <a:sym typeface="Roboto"/>
              </a:defRPr>
            </a:lvl8pPr>
            <a:lvl9pPr lvl="8" algn="l">
              <a:lnSpc>
                <a:spcPct val="100000"/>
              </a:lnSpc>
              <a:spcBef>
                <a:spcPts val="0"/>
              </a:spcBef>
              <a:spcAft>
                <a:spcPts val="0"/>
              </a:spcAft>
              <a:buSzPts val="2800"/>
              <a:buFont typeface="Roboto"/>
              <a:buNone/>
              <a:defRPr>
                <a:latin typeface="Roboto"/>
                <a:ea typeface="Roboto"/>
                <a:cs typeface="Roboto"/>
                <a:sym typeface="Roboto"/>
              </a:defRPr>
            </a:lvl9pPr>
          </a:lstStyle>
          <a:p/>
        </p:txBody>
      </p:sp>
      <p:sp>
        <p:nvSpPr>
          <p:cNvPr id="204" name="Google Shape;204;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Font typeface="Roboto"/>
              <a:buChar char="●"/>
              <a:defRPr>
                <a:latin typeface="Roboto"/>
                <a:ea typeface="Roboto"/>
                <a:cs typeface="Roboto"/>
                <a:sym typeface="Roboto"/>
              </a:defRPr>
            </a:lvl1pPr>
            <a:lvl2pPr indent="-317500" lvl="1" marL="914400" algn="l">
              <a:lnSpc>
                <a:spcPct val="115000"/>
              </a:lnSpc>
              <a:spcBef>
                <a:spcPts val="1600"/>
              </a:spcBef>
              <a:spcAft>
                <a:spcPts val="0"/>
              </a:spcAft>
              <a:buSzPts val="1400"/>
              <a:buFont typeface="Roboto"/>
              <a:buChar char="○"/>
              <a:defRPr>
                <a:latin typeface="Roboto"/>
                <a:ea typeface="Roboto"/>
                <a:cs typeface="Roboto"/>
                <a:sym typeface="Roboto"/>
              </a:defRPr>
            </a:lvl2pPr>
            <a:lvl3pPr indent="-317500" lvl="2" marL="1371600" algn="l">
              <a:lnSpc>
                <a:spcPct val="115000"/>
              </a:lnSpc>
              <a:spcBef>
                <a:spcPts val="1600"/>
              </a:spcBef>
              <a:spcAft>
                <a:spcPts val="0"/>
              </a:spcAft>
              <a:buSzPts val="1400"/>
              <a:buFont typeface="Roboto"/>
              <a:buChar char="■"/>
              <a:defRPr>
                <a:latin typeface="Roboto"/>
                <a:ea typeface="Roboto"/>
                <a:cs typeface="Roboto"/>
                <a:sym typeface="Roboto"/>
              </a:defRPr>
            </a:lvl3pPr>
            <a:lvl4pPr indent="-317500" lvl="3" marL="1828800" algn="l">
              <a:lnSpc>
                <a:spcPct val="115000"/>
              </a:lnSpc>
              <a:spcBef>
                <a:spcPts val="1600"/>
              </a:spcBef>
              <a:spcAft>
                <a:spcPts val="0"/>
              </a:spcAft>
              <a:buSzPts val="1400"/>
              <a:buFont typeface="Roboto"/>
              <a:buChar char="●"/>
              <a:defRPr>
                <a:latin typeface="Roboto"/>
                <a:ea typeface="Roboto"/>
                <a:cs typeface="Roboto"/>
                <a:sym typeface="Roboto"/>
              </a:defRPr>
            </a:lvl4pPr>
            <a:lvl5pPr indent="-317500" lvl="4" marL="2286000" algn="l">
              <a:lnSpc>
                <a:spcPct val="115000"/>
              </a:lnSpc>
              <a:spcBef>
                <a:spcPts val="1600"/>
              </a:spcBef>
              <a:spcAft>
                <a:spcPts val="0"/>
              </a:spcAft>
              <a:buSzPts val="1400"/>
              <a:buFont typeface="Roboto"/>
              <a:buChar char="○"/>
              <a:defRPr>
                <a:latin typeface="Roboto"/>
                <a:ea typeface="Roboto"/>
                <a:cs typeface="Roboto"/>
                <a:sym typeface="Roboto"/>
              </a:defRPr>
            </a:lvl5pPr>
            <a:lvl6pPr indent="-317500" lvl="5" marL="2743200" algn="l">
              <a:lnSpc>
                <a:spcPct val="115000"/>
              </a:lnSpc>
              <a:spcBef>
                <a:spcPts val="1600"/>
              </a:spcBef>
              <a:spcAft>
                <a:spcPts val="0"/>
              </a:spcAft>
              <a:buSzPts val="1400"/>
              <a:buFont typeface="Roboto"/>
              <a:buChar char="■"/>
              <a:defRPr>
                <a:latin typeface="Roboto"/>
                <a:ea typeface="Roboto"/>
                <a:cs typeface="Roboto"/>
                <a:sym typeface="Roboto"/>
              </a:defRPr>
            </a:lvl6pPr>
            <a:lvl7pPr indent="-317500" lvl="6" marL="3200400" algn="l">
              <a:lnSpc>
                <a:spcPct val="115000"/>
              </a:lnSpc>
              <a:spcBef>
                <a:spcPts val="1600"/>
              </a:spcBef>
              <a:spcAft>
                <a:spcPts val="0"/>
              </a:spcAft>
              <a:buSzPts val="1400"/>
              <a:buFont typeface="Roboto"/>
              <a:buChar char="●"/>
              <a:defRPr>
                <a:latin typeface="Roboto"/>
                <a:ea typeface="Roboto"/>
                <a:cs typeface="Roboto"/>
                <a:sym typeface="Roboto"/>
              </a:defRPr>
            </a:lvl7pPr>
            <a:lvl8pPr indent="-317500" lvl="7" marL="3657600" algn="l">
              <a:lnSpc>
                <a:spcPct val="115000"/>
              </a:lnSpc>
              <a:spcBef>
                <a:spcPts val="1600"/>
              </a:spcBef>
              <a:spcAft>
                <a:spcPts val="0"/>
              </a:spcAft>
              <a:buSzPts val="1400"/>
              <a:buFont typeface="Roboto"/>
              <a:buChar char="○"/>
              <a:defRPr>
                <a:latin typeface="Roboto"/>
                <a:ea typeface="Roboto"/>
                <a:cs typeface="Roboto"/>
                <a:sym typeface="Roboto"/>
              </a:defRPr>
            </a:lvl8pPr>
            <a:lvl9pPr indent="-317500" lvl="8" marL="4114800" algn="l">
              <a:lnSpc>
                <a:spcPct val="115000"/>
              </a:lnSpc>
              <a:spcBef>
                <a:spcPts val="1600"/>
              </a:spcBef>
              <a:spcAft>
                <a:spcPts val="1600"/>
              </a:spcAft>
              <a:buSzPts val="1400"/>
              <a:buFont typeface="Roboto"/>
              <a:buChar char="■"/>
              <a:defRPr>
                <a:latin typeface="Roboto"/>
                <a:ea typeface="Roboto"/>
                <a:cs typeface="Roboto"/>
                <a:sym typeface="Roboto"/>
              </a:defRPr>
            </a:lvl9pPr>
          </a:lstStyle>
          <a:p/>
        </p:txBody>
      </p:sp>
      <p:sp>
        <p:nvSpPr>
          <p:cNvPr id="205" name="Google Shape;205;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6" name="Shape 206"/>
        <p:cNvGrpSpPr/>
        <p:nvPr/>
      </p:nvGrpSpPr>
      <p:grpSpPr>
        <a:xfrm>
          <a:off x="0" y="0"/>
          <a:ext cx="0" cy="0"/>
          <a:chOff x="0" y="0"/>
          <a:chExt cx="0" cy="0"/>
        </a:xfrm>
      </p:grpSpPr>
      <p:sp>
        <p:nvSpPr>
          <p:cNvPr id="207" name="Google Shape;207;p5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Font typeface="Roboto"/>
              <a:buNone/>
              <a:defRPr sz="5200">
                <a:latin typeface="Roboto"/>
                <a:ea typeface="Roboto"/>
                <a:cs typeface="Roboto"/>
                <a:sym typeface="Roboto"/>
              </a:defRPr>
            </a:lvl1pPr>
            <a:lvl2pPr lvl="1" algn="ctr">
              <a:lnSpc>
                <a:spcPct val="100000"/>
              </a:lnSpc>
              <a:spcBef>
                <a:spcPts val="0"/>
              </a:spcBef>
              <a:spcAft>
                <a:spcPts val="0"/>
              </a:spcAft>
              <a:buSzPts val="5200"/>
              <a:buFont typeface="Roboto"/>
              <a:buNone/>
              <a:defRPr sz="5200">
                <a:latin typeface="Roboto"/>
                <a:ea typeface="Roboto"/>
                <a:cs typeface="Roboto"/>
                <a:sym typeface="Roboto"/>
              </a:defRPr>
            </a:lvl2pPr>
            <a:lvl3pPr lvl="2" algn="ctr">
              <a:lnSpc>
                <a:spcPct val="100000"/>
              </a:lnSpc>
              <a:spcBef>
                <a:spcPts val="0"/>
              </a:spcBef>
              <a:spcAft>
                <a:spcPts val="0"/>
              </a:spcAft>
              <a:buSzPts val="5200"/>
              <a:buFont typeface="Roboto"/>
              <a:buNone/>
              <a:defRPr sz="5200">
                <a:latin typeface="Roboto"/>
                <a:ea typeface="Roboto"/>
                <a:cs typeface="Roboto"/>
                <a:sym typeface="Roboto"/>
              </a:defRPr>
            </a:lvl3pPr>
            <a:lvl4pPr lvl="3" algn="ctr">
              <a:lnSpc>
                <a:spcPct val="100000"/>
              </a:lnSpc>
              <a:spcBef>
                <a:spcPts val="0"/>
              </a:spcBef>
              <a:spcAft>
                <a:spcPts val="0"/>
              </a:spcAft>
              <a:buSzPts val="5200"/>
              <a:buFont typeface="Roboto"/>
              <a:buNone/>
              <a:defRPr sz="5200">
                <a:latin typeface="Roboto"/>
                <a:ea typeface="Roboto"/>
                <a:cs typeface="Roboto"/>
                <a:sym typeface="Roboto"/>
              </a:defRPr>
            </a:lvl4pPr>
            <a:lvl5pPr lvl="4" algn="ctr">
              <a:lnSpc>
                <a:spcPct val="100000"/>
              </a:lnSpc>
              <a:spcBef>
                <a:spcPts val="0"/>
              </a:spcBef>
              <a:spcAft>
                <a:spcPts val="0"/>
              </a:spcAft>
              <a:buSzPts val="5200"/>
              <a:buFont typeface="Roboto"/>
              <a:buNone/>
              <a:defRPr sz="5200">
                <a:latin typeface="Roboto"/>
                <a:ea typeface="Roboto"/>
                <a:cs typeface="Roboto"/>
                <a:sym typeface="Roboto"/>
              </a:defRPr>
            </a:lvl5pPr>
            <a:lvl6pPr lvl="5" algn="ctr">
              <a:lnSpc>
                <a:spcPct val="100000"/>
              </a:lnSpc>
              <a:spcBef>
                <a:spcPts val="0"/>
              </a:spcBef>
              <a:spcAft>
                <a:spcPts val="0"/>
              </a:spcAft>
              <a:buSzPts val="5200"/>
              <a:buFont typeface="Roboto"/>
              <a:buNone/>
              <a:defRPr sz="5200">
                <a:latin typeface="Roboto"/>
                <a:ea typeface="Roboto"/>
                <a:cs typeface="Roboto"/>
                <a:sym typeface="Roboto"/>
              </a:defRPr>
            </a:lvl6pPr>
            <a:lvl7pPr lvl="6" algn="ctr">
              <a:lnSpc>
                <a:spcPct val="100000"/>
              </a:lnSpc>
              <a:spcBef>
                <a:spcPts val="0"/>
              </a:spcBef>
              <a:spcAft>
                <a:spcPts val="0"/>
              </a:spcAft>
              <a:buSzPts val="5200"/>
              <a:buFont typeface="Roboto"/>
              <a:buNone/>
              <a:defRPr sz="5200">
                <a:latin typeface="Roboto"/>
                <a:ea typeface="Roboto"/>
                <a:cs typeface="Roboto"/>
                <a:sym typeface="Roboto"/>
              </a:defRPr>
            </a:lvl7pPr>
            <a:lvl8pPr lvl="7" algn="ctr">
              <a:lnSpc>
                <a:spcPct val="100000"/>
              </a:lnSpc>
              <a:spcBef>
                <a:spcPts val="0"/>
              </a:spcBef>
              <a:spcAft>
                <a:spcPts val="0"/>
              </a:spcAft>
              <a:buSzPts val="5200"/>
              <a:buFont typeface="Roboto"/>
              <a:buNone/>
              <a:defRPr sz="5200">
                <a:latin typeface="Roboto"/>
                <a:ea typeface="Roboto"/>
                <a:cs typeface="Roboto"/>
                <a:sym typeface="Roboto"/>
              </a:defRPr>
            </a:lvl8pPr>
            <a:lvl9pPr lvl="8" algn="ctr">
              <a:lnSpc>
                <a:spcPct val="100000"/>
              </a:lnSpc>
              <a:spcBef>
                <a:spcPts val="0"/>
              </a:spcBef>
              <a:spcAft>
                <a:spcPts val="0"/>
              </a:spcAft>
              <a:buSzPts val="5200"/>
              <a:buFont typeface="Roboto"/>
              <a:buNone/>
              <a:defRPr sz="5200">
                <a:latin typeface="Roboto"/>
                <a:ea typeface="Roboto"/>
                <a:cs typeface="Roboto"/>
                <a:sym typeface="Roboto"/>
              </a:defRPr>
            </a:lvl9pPr>
          </a:lstStyle>
          <a:p/>
        </p:txBody>
      </p:sp>
      <p:sp>
        <p:nvSpPr>
          <p:cNvPr id="208" name="Google Shape;208;p5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Font typeface="Roboto"/>
              <a:buNone/>
              <a:defRPr sz="2800">
                <a:latin typeface="Roboto"/>
                <a:ea typeface="Roboto"/>
                <a:cs typeface="Roboto"/>
                <a:sym typeface="Roboto"/>
              </a:defRPr>
            </a:lvl1pPr>
            <a:lvl2pPr lvl="1" algn="ctr">
              <a:lnSpc>
                <a:spcPct val="100000"/>
              </a:lnSpc>
              <a:spcBef>
                <a:spcPts val="0"/>
              </a:spcBef>
              <a:spcAft>
                <a:spcPts val="0"/>
              </a:spcAft>
              <a:buSzPts val="2800"/>
              <a:buFont typeface="Roboto"/>
              <a:buNone/>
              <a:defRPr sz="2800">
                <a:latin typeface="Roboto"/>
                <a:ea typeface="Roboto"/>
                <a:cs typeface="Roboto"/>
                <a:sym typeface="Roboto"/>
              </a:defRPr>
            </a:lvl2pPr>
            <a:lvl3pPr lvl="2" algn="ctr">
              <a:lnSpc>
                <a:spcPct val="100000"/>
              </a:lnSpc>
              <a:spcBef>
                <a:spcPts val="0"/>
              </a:spcBef>
              <a:spcAft>
                <a:spcPts val="0"/>
              </a:spcAft>
              <a:buSzPts val="2800"/>
              <a:buFont typeface="Roboto"/>
              <a:buNone/>
              <a:defRPr sz="2800">
                <a:latin typeface="Roboto"/>
                <a:ea typeface="Roboto"/>
                <a:cs typeface="Roboto"/>
                <a:sym typeface="Roboto"/>
              </a:defRPr>
            </a:lvl3pPr>
            <a:lvl4pPr lvl="3" algn="ctr">
              <a:lnSpc>
                <a:spcPct val="100000"/>
              </a:lnSpc>
              <a:spcBef>
                <a:spcPts val="0"/>
              </a:spcBef>
              <a:spcAft>
                <a:spcPts val="0"/>
              </a:spcAft>
              <a:buSzPts val="2800"/>
              <a:buFont typeface="Roboto"/>
              <a:buNone/>
              <a:defRPr sz="2800">
                <a:latin typeface="Roboto"/>
                <a:ea typeface="Roboto"/>
                <a:cs typeface="Roboto"/>
                <a:sym typeface="Roboto"/>
              </a:defRPr>
            </a:lvl4pPr>
            <a:lvl5pPr lvl="4" algn="ctr">
              <a:lnSpc>
                <a:spcPct val="100000"/>
              </a:lnSpc>
              <a:spcBef>
                <a:spcPts val="0"/>
              </a:spcBef>
              <a:spcAft>
                <a:spcPts val="0"/>
              </a:spcAft>
              <a:buSzPts val="2800"/>
              <a:buFont typeface="Roboto"/>
              <a:buNone/>
              <a:defRPr sz="2800">
                <a:latin typeface="Roboto"/>
                <a:ea typeface="Roboto"/>
                <a:cs typeface="Roboto"/>
                <a:sym typeface="Roboto"/>
              </a:defRPr>
            </a:lvl5pPr>
            <a:lvl6pPr lvl="5" algn="ctr">
              <a:lnSpc>
                <a:spcPct val="100000"/>
              </a:lnSpc>
              <a:spcBef>
                <a:spcPts val="0"/>
              </a:spcBef>
              <a:spcAft>
                <a:spcPts val="0"/>
              </a:spcAft>
              <a:buSzPts val="2800"/>
              <a:buFont typeface="Roboto"/>
              <a:buNone/>
              <a:defRPr sz="2800">
                <a:latin typeface="Roboto"/>
                <a:ea typeface="Roboto"/>
                <a:cs typeface="Roboto"/>
                <a:sym typeface="Roboto"/>
              </a:defRPr>
            </a:lvl6pPr>
            <a:lvl7pPr lvl="6" algn="ctr">
              <a:lnSpc>
                <a:spcPct val="100000"/>
              </a:lnSpc>
              <a:spcBef>
                <a:spcPts val="0"/>
              </a:spcBef>
              <a:spcAft>
                <a:spcPts val="0"/>
              </a:spcAft>
              <a:buSzPts val="2800"/>
              <a:buFont typeface="Roboto"/>
              <a:buNone/>
              <a:defRPr sz="2800">
                <a:latin typeface="Roboto"/>
                <a:ea typeface="Roboto"/>
                <a:cs typeface="Roboto"/>
                <a:sym typeface="Roboto"/>
              </a:defRPr>
            </a:lvl7pPr>
            <a:lvl8pPr lvl="7" algn="ctr">
              <a:lnSpc>
                <a:spcPct val="100000"/>
              </a:lnSpc>
              <a:spcBef>
                <a:spcPts val="0"/>
              </a:spcBef>
              <a:spcAft>
                <a:spcPts val="0"/>
              </a:spcAft>
              <a:buSzPts val="2800"/>
              <a:buFont typeface="Roboto"/>
              <a:buNone/>
              <a:defRPr sz="2800">
                <a:latin typeface="Roboto"/>
                <a:ea typeface="Roboto"/>
                <a:cs typeface="Roboto"/>
                <a:sym typeface="Roboto"/>
              </a:defRPr>
            </a:lvl8pPr>
            <a:lvl9pPr lvl="8" algn="ctr">
              <a:lnSpc>
                <a:spcPct val="100000"/>
              </a:lnSpc>
              <a:spcBef>
                <a:spcPts val="0"/>
              </a:spcBef>
              <a:spcAft>
                <a:spcPts val="0"/>
              </a:spcAft>
              <a:buSzPts val="2800"/>
              <a:buFont typeface="Roboto"/>
              <a:buNone/>
              <a:defRPr sz="2800">
                <a:latin typeface="Roboto"/>
                <a:ea typeface="Roboto"/>
                <a:cs typeface="Roboto"/>
                <a:sym typeface="Roboto"/>
              </a:defRPr>
            </a:lvl9pPr>
          </a:lstStyle>
          <a:p/>
        </p:txBody>
      </p:sp>
      <p:sp>
        <p:nvSpPr>
          <p:cNvPr id="209" name="Google Shape;209;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0" name="Shape 210"/>
        <p:cNvGrpSpPr/>
        <p:nvPr/>
      </p:nvGrpSpPr>
      <p:grpSpPr>
        <a:xfrm>
          <a:off x="0" y="0"/>
          <a:ext cx="0" cy="0"/>
          <a:chOff x="0" y="0"/>
          <a:chExt cx="0" cy="0"/>
        </a:xfrm>
      </p:grpSpPr>
      <p:sp>
        <p:nvSpPr>
          <p:cNvPr id="211" name="Google Shape;211;p6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2" name="Google Shape;212;p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3" name="Shape 213"/>
        <p:cNvGrpSpPr/>
        <p:nvPr/>
      </p:nvGrpSpPr>
      <p:grpSpPr>
        <a:xfrm>
          <a:off x="0" y="0"/>
          <a:ext cx="0" cy="0"/>
          <a:chOff x="0" y="0"/>
          <a:chExt cx="0" cy="0"/>
        </a:xfrm>
      </p:grpSpPr>
      <p:sp>
        <p:nvSpPr>
          <p:cNvPr id="214" name="Google Shape;214;p6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5" name="Google Shape;215;p6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16" name="Google Shape;216;p6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17" name="Google Shape;217;p6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8" name="Shape 218"/>
        <p:cNvGrpSpPr/>
        <p:nvPr/>
      </p:nvGrpSpPr>
      <p:grpSpPr>
        <a:xfrm>
          <a:off x="0" y="0"/>
          <a:ext cx="0" cy="0"/>
          <a:chOff x="0" y="0"/>
          <a:chExt cx="0" cy="0"/>
        </a:xfrm>
      </p:grpSpPr>
      <p:sp>
        <p:nvSpPr>
          <p:cNvPr id="219" name="Google Shape;219;p6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0" name="Google Shape;220;p6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1" name="Shape 221"/>
        <p:cNvGrpSpPr/>
        <p:nvPr/>
      </p:nvGrpSpPr>
      <p:grpSpPr>
        <a:xfrm>
          <a:off x="0" y="0"/>
          <a:ext cx="0" cy="0"/>
          <a:chOff x="0" y="0"/>
          <a:chExt cx="0" cy="0"/>
        </a:xfrm>
      </p:grpSpPr>
      <p:sp>
        <p:nvSpPr>
          <p:cNvPr id="222" name="Google Shape;222;p6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23" name="Google Shape;223;p6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24" name="Google Shape;224;p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5" name="Shape 225"/>
        <p:cNvGrpSpPr/>
        <p:nvPr/>
      </p:nvGrpSpPr>
      <p:grpSpPr>
        <a:xfrm>
          <a:off x="0" y="0"/>
          <a:ext cx="0" cy="0"/>
          <a:chOff x="0" y="0"/>
          <a:chExt cx="0" cy="0"/>
        </a:xfrm>
      </p:grpSpPr>
      <p:sp>
        <p:nvSpPr>
          <p:cNvPr id="226" name="Google Shape;226;p6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27" name="Google Shape;227;p6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p:cSld name="CUSTOM_1">
    <p:bg>
      <p:bgPr>
        <a:solidFill>
          <a:srgbClr val="295269"/>
        </a:solidFill>
      </p:bgPr>
    </p:bg>
    <p:spTree>
      <p:nvGrpSpPr>
        <p:cNvPr id="14" name="Shape 14"/>
        <p:cNvGrpSpPr/>
        <p:nvPr/>
      </p:nvGrpSpPr>
      <p:grpSpPr>
        <a:xfrm>
          <a:off x="0" y="0"/>
          <a:ext cx="0" cy="0"/>
          <a:chOff x="0" y="0"/>
          <a:chExt cx="0" cy="0"/>
        </a:xfrm>
      </p:grpSpPr>
      <p:sp>
        <p:nvSpPr>
          <p:cNvPr id="15" name="Google Shape;15;p39"/>
          <p:cNvSpPr/>
          <p:nvPr/>
        </p:nvSpPr>
        <p:spPr>
          <a:xfrm>
            <a:off x="469000" y="2073325"/>
            <a:ext cx="7747596" cy="16605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50000"/>
              </a:lnSpc>
              <a:spcBef>
                <a:spcPts val="0"/>
              </a:spcBef>
              <a:spcAft>
                <a:spcPts val="0"/>
              </a:spcAft>
              <a:buClr>
                <a:srgbClr val="FFFFFF"/>
              </a:buClr>
              <a:buSzPts val="1800"/>
              <a:buFont typeface="Arial"/>
              <a:buNone/>
            </a:pPr>
            <a:r>
              <a:rPr b="0" i="0" lang="en-US" sz="1800" u="none" cap="none" strike="noStrike">
                <a:solidFill>
                  <a:srgbClr val="FFFFFF"/>
                </a:solidFill>
                <a:latin typeface="Dosis"/>
                <a:ea typeface="Dosis"/>
                <a:cs typeface="Dosis"/>
                <a:sym typeface="Dosis"/>
              </a:rPr>
              <a:t>1. Announcements</a:t>
            </a:r>
            <a:endParaRPr b="0" i="0" sz="1000" u="none" cap="none" strike="noStrike">
              <a:solidFill>
                <a:srgbClr val="000000"/>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US" sz="1800" u="none" cap="none" strike="noStrike">
                <a:solidFill>
                  <a:srgbClr val="FFFFFF"/>
                </a:solidFill>
                <a:latin typeface="Dosis"/>
                <a:ea typeface="Dosis"/>
                <a:cs typeface="Dosis"/>
                <a:sym typeface="Dosis"/>
              </a:rPr>
              <a:t>2. Recruiting</a:t>
            </a:r>
            <a:endParaRPr b="0" i="0" sz="1800" u="none" cap="none" strike="noStrike">
              <a:solidFill>
                <a:srgbClr val="FFFFFF"/>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US" sz="1800" u="none" cap="none" strike="noStrike">
                <a:solidFill>
                  <a:srgbClr val="FFFFFF"/>
                </a:solidFill>
                <a:latin typeface="Dosis"/>
                <a:ea typeface="Dosis"/>
                <a:cs typeface="Dosis"/>
                <a:sym typeface="Dosis"/>
              </a:rPr>
              <a:t>3. Product Updates</a:t>
            </a:r>
            <a:endParaRPr b="0" i="0" sz="1800" u="none" cap="none" strike="noStrike">
              <a:solidFill>
                <a:srgbClr val="FFFFFF"/>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US" sz="1800" u="none" cap="none" strike="noStrike">
                <a:solidFill>
                  <a:srgbClr val="FFFFFF"/>
                </a:solidFill>
                <a:latin typeface="Dosis"/>
                <a:ea typeface="Dosis"/>
                <a:cs typeface="Dosis"/>
                <a:sym typeface="Dosis"/>
              </a:rPr>
              <a:t>4.  Weekly Metrics</a:t>
            </a:r>
            <a:endParaRPr b="0" i="0" sz="1800" u="none" cap="none" strike="noStrike">
              <a:solidFill>
                <a:srgbClr val="FFFFFF"/>
              </a:solidFill>
              <a:latin typeface="Dosis"/>
              <a:ea typeface="Dosis"/>
              <a:cs typeface="Dosis"/>
              <a:sym typeface="Dosis"/>
            </a:endParaRPr>
          </a:p>
        </p:txBody>
      </p:sp>
      <p:cxnSp>
        <p:nvCxnSpPr>
          <p:cNvPr id="16" name="Google Shape;16;p39"/>
          <p:cNvCxnSpPr/>
          <p:nvPr/>
        </p:nvCxnSpPr>
        <p:spPr>
          <a:xfrm>
            <a:off x="469004" y="1765604"/>
            <a:ext cx="267300" cy="0"/>
          </a:xfrm>
          <a:prstGeom prst="straightConnector1">
            <a:avLst/>
          </a:prstGeom>
          <a:noFill/>
          <a:ln cap="rnd" cmpd="sng" w="9525">
            <a:solidFill>
              <a:srgbClr val="EBECED"/>
            </a:solidFill>
            <a:prstDash val="solid"/>
            <a:miter lim="8000"/>
            <a:headEnd len="sm" w="sm" type="none"/>
            <a:tailEnd len="sm" w="sm" type="none"/>
          </a:ln>
        </p:spPr>
      </p:cxnSp>
      <p:sp>
        <p:nvSpPr>
          <p:cNvPr id="17" name="Google Shape;17;p39"/>
          <p:cNvSpPr/>
          <p:nvPr/>
        </p:nvSpPr>
        <p:spPr>
          <a:xfrm>
            <a:off x="469011" y="519150"/>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2400"/>
              <a:buFont typeface="Arial"/>
              <a:buNone/>
            </a:pPr>
            <a:r>
              <a:rPr b="0" i="0" lang="en-US" sz="2400" u="none" cap="none" strike="noStrike">
                <a:solidFill>
                  <a:srgbClr val="39D1B4"/>
                </a:solidFill>
                <a:latin typeface="Dosis"/>
                <a:ea typeface="Dosis"/>
                <a:cs typeface="Dosis"/>
                <a:sym typeface="Dosis"/>
              </a:rPr>
              <a:t>CONTENTS</a:t>
            </a:r>
            <a:endParaRPr b="0" i="0" sz="2400" u="none" cap="none" strike="noStrike">
              <a:solidFill>
                <a:srgbClr val="39D1B4"/>
              </a:solidFill>
              <a:latin typeface="Dosis"/>
              <a:ea typeface="Dosis"/>
              <a:cs typeface="Dosis"/>
              <a:sym typeface="Dosis"/>
            </a:endParaRPr>
          </a:p>
        </p:txBody>
      </p:sp>
      <p:cxnSp>
        <p:nvCxnSpPr>
          <p:cNvPr id="18" name="Google Shape;18;p39"/>
          <p:cNvCxnSpPr/>
          <p:nvPr/>
        </p:nvCxnSpPr>
        <p:spPr>
          <a:xfrm>
            <a:off x="469004" y="3927779"/>
            <a:ext cx="267300" cy="0"/>
          </a:xfrm>
          <a:prstGeom prst="straightConnector1">
            <a:avLst/>
          </a:prstGeom>
          <a:noFill/>
          <a:ln cap="rnd" cmpd="sng" w="9525">
            <a:solidFill>
              <a:srgbClr val="EBECED"/>
            </a:solidFill>
            <a:prstDash val="solid"/>
            <a:miter lim="8000"/>
            <a:headEnd len="sm" w="sm" type="none"/>
            <a:tailEnd len="sm" w="sm"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28" name="Shape 228"/>
        <p:cNvGrpSpPr/>
        <p:nvPr/>
      </p:nvGrpSpPr>
      <p:grpSpPr>
        <a:xfrm>
          <a:off x="0" y="0"/>
          <a:ext cx="0" cy="0"/>
          <a:chOff x="0" y="0"/>
          <a:chExt cx="0" cy="0"/>
        </a:xfrm>
      </p:grpSpPr>
      <p:sp>
        <p:nvSpPr>
          <p:cNvPr id="229" name="Google Shape;229;p6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6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31" name="Google Shape;231;p6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32" name="Google Shape;232;p6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33" name="Google Shape;233;p6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4" name="Shape 234"/>
        <p:cNvGrpSpPr/>
        <p:nvPr/>
      </p:nvGrpSpPr>
      <p:grpSpPr>
        <a:xfrm>
          <a:off x="0" y="0"/>
          <a:ext cx="0" cy="0"/>
          <a:chOff x="0" y="0"/>
          <a:chExt cx="0" cy="0"/>
        </a:xfrm>
      </p:grpSpPr>
      <p:sp>
        <p:nvSpPr>
          <p:cNvPr id="235" name="Google Shape;235;p6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236" name="Google Shape;236;p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7" name="Shape 237"/>
        <p:cNvGrpSpPr/>
        <p:nvPr/>
      </p:nvGrpSpPr>
      <p:grpSpPr>
        <a:xfrm>
          <a:off x="0" y="0"/>
          <a:ext cx="0" cy="0"/>
          <a:chOff x="0" y="0"/>
          <a:chExt cx="0" cy="0"/>
        </a:xfrm>
      </p:grpSpPr>
      <p:sp>
        <p:nvSpPr>
          <p:cNvPr id="238" name="Google Shape;238;p6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39" name="Google Shape;239;p6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240" name="Google Shape;240;p6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1" name="Shape 241"/>
        <p:cNvGrpSpPr/>
        <p:nvPr/>
      </p:nvGrpSpPr>
      <p:grpSpPr>
        <a:xfrm>
          <a:off x="0" y="0"/>
          <a:ext cx="0" cy="0"/>
          <a:chOff x="0" y="0"/>
          <a:chExt cx="0" cy="0"/>
        </a:xfrm>
      </p:grpSpPr>
      <p:sp>
        <p:nvSpPr>
          <p:cNvPr id="242" name="Google Shape;242;p6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7" name="Shape 247"/>
        <p:cNvGrpSpPr/>
        <p:nvPr/>
      </p:nvGrpSpPr>
      <p:grpSpPr>
        <a:xfrm>
          <a:off x="0" y="0"/>
          <a:ext cx="0" cy="0"/>
          <a:chOff x="0" y="0"/>
          <a:chExt cx="0" cy="0"/>
        </a:xfrm>
      </p:grpSpPr>
      <p:sp>
        <p:nvSpPr>
          <p:cNvPr id="248" name="Google Shape;248;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9" name="Google Shape;249;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50" name="Google Shape;250;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51" name="Shape 251"/>
        <p:cNvGrpSpPr/>
        <p:nvPr/>
      </p:nvGrpSpPr>
      <p:grpSpPr>
        <a:xfrm>
          <a:off x="0" y="0"/>
          <a:ext cx="0" cy="0"/>
          <a:chOff x="0" y="0"/>
          <a:chExt cx="0" cy="0"/>
        </a:xfrm>
      </p:grpSpPr>
      <p:sp>
        <p:nvSpPr>
          <p:cNvPr id="252" name="Google Shape;252;p2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53" name="Google Shape;253;p2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54" name="Google Shape;254;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5" name="Shape 255"/>
        <p:cNvGrpSpPr/>
        <p:nvPr/>
      </p:nvGrpSpPr>
      <p:grpSpPr>
        <a:xfrm>
          <a:off x="0" y="0"/>
          <a:ext cx="0" cy="0"/>
          <a:chOff x="0" y="0"/>
          <a:chExt cx="0" cy="0"/>
        </a:xfrm>
      </p:grpSpPr>
      <p:sp>
        <p:nvSpPr>
          <p:cNvPr id="256" name="Google Shape;256;p2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57" name="Google Shape;257;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8" name="Shape 258"/>
        <p:cNvGrpSpPr/>
        <p:nvPr/>
      </p:nvGrpSpPr>
      <p:grpSpPr>
        <a:xfrm>
          <a:off x="0" y="0"/>
          <a:ext cx="0" cy="0"/>
          <a:chOff x="0" y="0"/>
          <a:chExt cx="0" cy="0"/>
        </a:xfrm>
      </p:grpSpPr>
      <p:sp>
        <p:nvSpPr>
          <p:cNvPr id="259" name="Google Shape;259;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0" name="Google Shape;260;p3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1" name="Google Shape;261;p3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2" name="Google Shape;262;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3" name="Shape 263"/>
        <p:cNvGrpSpPr/>
        <p:nvPr/>
      </p:nvGrpSpPr>
      <p:grpSpPr>
        <a:xfrm>
          <a:off x="0" y="0"/>
          <a:ext cx="0" cy="0"/>
          <a:chOff x="0" y="0"/>
          <a:chExt cx="0" cy="0"/>
        </a:xfrm>
      </p:grpSpPr>
      <p:sp>
        <p:nvSpPr>
          <p:cNvPr id="264" name="Google Shape;264;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5" name="Google Shape;265;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6" name="Shape 266"/>
        <p:cNvGrpSpPr/>
        <p:nvPr/>
      </p:nvGrpSpPr>
      <p:grpSpPr>
        <a:xfrm>
          <a:off x="0" y="0"/>
          <a:ext cx="0" cy="0"/>
          <a:chOff x="0" y="0"/>
          <a:chExt cx="0" cy="0"/>
        </a:xfrm>
      </p:grpSpPr>
      <p:sp>
        <p:nvSpPr>
          <p:cNvPr id="267" name="Google Shape;267;p3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68" name="Google Shape;268;p3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9" name="Google Shape;269;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
  <p:cSld name="CUSTOM_6">
    <p:bg>
      <p:bgPr>
        <a:solidFill>
          <a:srgbClr val="6AB1D3"/>
        </a:solidFill>
      </p:bgPr>
    </p:bg>
    <p:spTree>
      <p:nvGrpSpPr>
        <p:cNvPr id="19" name="Shape 19"/>
        <p:cNvGrpSpPr/>
        <p:nvPr/>
      </p:nvGrpSpPr>
      <p:grpSpPr>
        <a:xfrm>
          <a:off x="0" y="0"/>
          <a:ext cx="0" cy="0"/>
          <a:chOff x="0" y="0"/>
          <a:chExt cx="0" cy="0"/>
        </a:xfrm>
      </p:grpSpPr>
      <p:sp>
        <p:nvSpPr>
          <p:cNvPr id="20" name="Google Shape;20;p40"/>
          <p:cNvSpPr/>
          <p:nvPr/>
        </p:nvSpPr>
        <p:spPr>
          <a:xfrm>
            <a:off x="469021" y="1906900"/>
            <a:ext cx="8171820"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US" sz="5600" u="none" cap="none" strike="noStrike">
                <a:solidFill>
                  <a:schemeClr val="lt1"/>
                </a:solidFill>
                <a:latin typeface="Dosis"/>
                <a:ea typeface="Dosis"/>
                <a:cs typeface="Dosis"/>
                <a:sym typeface="Dosis"/>
              </a:rPr>
              <a:t>MAIN SECTION TITLE</a:t>
            </a:r>
            <a:endParaRPr b="0" i="0" sz="1000" u="none" cap="none" strike="noStrike">
              <a:solidFill>
                <a:schemeClr val="lt1"/>
              </a:solidFill>
              <a:latin typeface="Dosis"/>
              <a:ea typeface="Dosis"/>
              <a:cs typeface="Dosis"/>
              <a:sym typeface="Dosis"/>
            </a:endParaRPr>
          </a:p>
        </p:txBody>
      </p:sp>
      <p:sp>
        <p:nvSpPr>
          <p:cNvPr id="21" name="Google Shape;21;p40"/>
          <p:cNvSpPr/>
          <p:nvPr/>
        </p:nvSpPr>
        <p:spPr>
          <a:xfrm>
            <a:off x="469011" y="2738475"/>
            <a:ext cx="8171820"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US" sz="3500" u="none" cap="none" strike="noStrike">
                <a:solidFill>
                  <a:srgbClr val="204056"/>
                </a:solidFill>
                <a:latin typeface="Dosis"/>
                <a:ea typeface="Dosis"/>
                <a:cs typeface="Dosis"/>
                <a:sym typeface="Dosis"/>
              </a:rPr>
              <a:t>Subtitle goes here</a:t>
            </a:r>
            <a:endParaRPr b="0" i="0" sz="1000" u="none" cap="none" strike="noStrike">
              <a:solidFill>
                <a:srgbClr val="204056"/>
              </a:solidFill>
              <a:latin typeface="Dosis"/>
              <a:ea typeface="Dosis"/>
              <a:cs typeface="Dosis"/>
              <a:sym typeface="Dosis"/>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0" name="Shape 270"/>
        <p:cNvGrpSpPr/>
        <p:nvPr/>
      </p:nvGrpSpPr>
      <p:grpSpPr>
        <a:xfrm>
          <a:off x="0" y="0"/>
          <a:ext cx="0" cy="0"/>
          <a:chOff x="0" y="0"/>
          <a:chExt cx="0" cy="0"/>
        </a:xfrm>
      </p:grpSpPr>
      <p:sp>
        <p:nvSpPr>
          <p:cNvPr id="271" name="Google Shape;271;p3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72" name="Google Shape;272;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3" name="Shape 273"/>
        <p:cNvGrpSpPr/>
        <p:nvPr/>
      </p:nvGrpSpPr>
      <p:grpSpPr>
        <a:xfrm>
          <a:off x="0" y="0"/>
          <a:ext cx="0" cy="0"/>
          <a:chOff x="0" y="0"/>
          <a:chExt cx="0" cy="0"/>
        </a:xfrm>
      </p:grpSpPr>
      <p:sp>
        <p:nvSpPr>
          <p:cNvPr id="274" name="Google Shape;274;p3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76" name="Google Shape;276;p3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77" name="Google Shape;277;p3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78" name="Google Shape;278;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9" name="Shape 279"/>
        <p:cNvGrpSpPr/>
        <p:nvPr/>
      </p:nvGrpSpPr>
      <p:grpSpPr>
        <a:xfrm>
          <a:off x="0" y="0"/>
          <a:ext cx="0" cy="0"/>
          <a:chOff x="0" y="0"/>
          <a:chExt cx="0" cy="0"/>
        </a:xfrm>
      </p:grpSpPr>
      <p:sp>
        <p:nvSpPr>
          <p:cNvPr id="280" name="Google Shape;280;p35"/>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281" name="Google Shape;281;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2" name="Shape 282"/>
        <p:cNvGrpSpPr/>
        <p:nvPr/>
      </p:nvGrpSpPr>
      <p:grpSpPr>
        <a:xfrm>
          <a:off x="0" y="0"/>
          <a:ext cx="0" cy="0"/>
          <a:chOff x="0" y="0"/>
          <a:chExt cx="0" cy="0"/>
        </a:xfrm>
      </p:grpSpPr>
      <p:sp>
        <p:nvSpPr>
          <p:cNvPr id="283" name="Google Shape;283;p3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84" name="Google Shape;284;p3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285" name="Google Shape;285;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6" name="Shape 286"/>
        <p:cNvGrpSpPr/>
        <p:nvPr/>
      </p:nvGrpSpPr>
      <p:grpSpPr>
        <a:xfrm>
          <a:off x="0" y="0"/>
          <a:ext cx="0" cy="0"/>
          <a:chOff x="0" y="0"/>
          <a:chExt cx="0" cy="0"/>
        </a:xfrm>
      </p:grpSpPr>
      <p:sp>
        <p:nvSpPr>
          <p:cNvPr id="287" name="Google Shape;287;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Slide">
  <p:cSld name="CUSTOM_7">
    <p:bg>
      <p:bgPr>
        <a:solidFill>
          <a:srgbClr val="E6E7E8"/>
        </a:solidFill>
      </p:bgPr>
    </p:bg>
    <p:spTree>
      <p:nvGrpSpPr>
        <p:cNvPr id="22" name="Shape 22"/>
        <p:cNvGrpSpPr/>
        <p:nvPr/>
      </p:nvGrpSpPr>
      <p:grpSpPr>
        <a:xfrm>
          <a:off x="0" y="0"/>
          <a:ext cx="0" cy="0"/>
          <a:chOff x="0" y="0"/>
          <a:chExt cx="0" cy="0"/>
        </a:xfrm>
      </p:grpSpPr>
      <p:sp>
        <p:nvSpPr>
          <p:cNvPr id="23" name="Google Shape;23;p41"/>
          <p:cNvSpPr/>
          <p:nvPr/>
        </p:nvSpPr>
        <p:spPr>
          <a:xfrm>
            <a:off x="469021" y="1906900"/>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US" sz="5600" u="none" cap="none" strike="noStrike">
                <a:solidFill>
                  <a:srgbClr val="204056"/>
                </a:solidFill>
                <a:latin typeface="Dosis"/>
                <a:ea typeface="Dosis"/>
                <a:cs typeface="Dosis"/>
                <a:sym typeface="Dosis"/>
              </a:rPr>
              <a:t>SUB-SECTION TITLE</a:t>
            </a:r>
            <a:endParaRPr b="0" i="0" sz="1000" u="none" cap="none" strike="noStrike">
              <a:solidFill>
                <a:srgbClr val="204056"/>
              </a:solidFill>
              <a:latin typeface="Dosis"/>
              <a:ea typeface="Dosis"/>
              <a:cs typeface="Dosis"/>
              <a:sym typeface="Dosis"/>
            </a:endParaRPr>
          </a:p>
        </p:txBody>
      </p:sp>
      <p:sp>
        <p:nvSpPr>
          <p:cNvPr id="24" name="Google Shape;24;p41"/>
          <p:cNvSpPr/>
          <p:nvPr/>
        </p:nvSpPr>
        <p:spPr>
          <a:xfrm>
            <a:off x="469011" y="2738475"/>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US" sz="3500" u="none" cap="none" strike="noStrike">
                <a:solidFill>
                  <a:srgbClr val="BCBEC0"/>
                </a:solidFill>
                <a:latin typeface="Dosis"/>
                <a:ea typeface="Dosis"/>
                <a:cs typeface="Dosis"/>
                <a:sym typeface="Dosis"/>
              </a:rPr>
              <a:t>Subtitle goes here</a:t>
            </a:r>
            <a:endParaRPr b="0" i="0" sz="10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al Slide">
  <p:cSld name="CUSTOM_11">
    <p:spTree>
      <p:nvGrpSpPr>
        <p:cNvPr id="25" name="Shape 25"/>
        <p:cNvGrpSpPr/>
        <p:nvPr/>
      </p:nvGrpSpPr>
      <p:grpSpPr>
        <a:xfrm>
          <a:off x="0" y="0"/>
          <a:ext cx="0" cy="0"/>
          <a:chOff x="0" y="0"/>
          <a:chExt cx="0" cy="0"/>
        </a:xfrm>
      </p:grpSpPr>
      <p:sp>
        <p:nvSpPr>
          <p:cNvPr id="26" name="Google Shape;26;p42"/>
          <p:cNvSpPr/>
          <p:nvPr/>
        </p:nvSpPr>
        <p:spPr>
          <a:xfrm>
            <a:off x="469025" y="1767264"/>
            <a:ext cx="7697398" cy="216065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3200"/>
              <a:buFont typeface="Arial"/>
              <a:buNone/>
            </a:pPr>
            <a:r>
              <a:rPr b="0" i="0" lang="en-US" sz="3200" u="none" cap="none" strike="noStrike">
                <a:solidFill>
                  <a:srgbClr val="295269"/>
                </a:solidFill>
                <a:latin typeface="Dosis"/>
                <a:ea typeface="Dosis"/>
                <a:cs typeface="Dosis"/>
                <a:sym typeface="Dosis"/>
              </a:rPr>
              <a:t>Key statement goes here. Collaboratively administrate empower markets via plug-and-play networks. </a:t>
            </a:r>
            <a:r>
              <a:rPr b="0" i="0" lang="en-US" sz="3200" u="none" cap="none" strike="noStrike">
                <a:solidFill>
                  <a:srgbClr val="FA726E"/>
                </a:solidFill>
                <a:latin typeface="Dosis"/>
                <a:ea typeface="Dosis"/>
                <a:cs typeface="Dosis"/>
                <a:sym typeface="Dosis"/>
              </a:rPr>
              <a:t>Highlights</a:t>
            </a:r>
            <a:r>
              <a:rPr b="0" i="0" lang="en-US" sz="3200" u="none" cap="none" strike="noStrike">
                <a:solidFill>
                  <a:srgbClr val="295269"/>
                </a:solidFill>
                <a:latin typeface="Dosis"/>
                <a:ea typeface="Dosis"/>
                <a:cs typeface="Dosis"/>
                <a:sym typeface="Dosis"/>
              </a:rPr>
              <a:t> procrastinate B2C users after </a:t>
            </a:r>
            <a:r>
              <a:rPr b="0" i="0" lang="en-US" sz="3200" u="none" cap="none" strike="noStrike">
                <a:solidFill>
                  <a:srgbClr val="FA726E"/>
                </a:solidFill>
                <a:latin typeface="Dosis"/>
                <a:ea typeface="Dosis"/>
                <a:cs typeface="Dosis"/>
                <a:sym typeface="Dosis"/>
              </a:rPr>
              <a:t>installed base</a:t>
            </a:r>
            <a:r>
              <a:rPr b="0" i="0" lang="en-US" sz="3200" u="none" cap="none" strike="noStrike">
                <a:solidFill>
                  <a:srgbClr val="295269"/>
                </a:solidFill>
                <a:latin typeface="Dosis"/>
                <a:ea typeface="Dosis"/>
                <a:cs typeface="Dosis"/>
                <a:sym typeface="Dosis"/>
              </a:rPr>
              <a:t> benefits.</a:t>
            </a:r>
            <a:endParaRPr b="0" i="0" sz="3200" u="none" cap="none" strike="noStrike">
              <a:solidFill>
                <a:srgbClr val="000000"/>
              </a:solidFill>
              <a:latin typeface="Dosis"/>
              <a:ea typeface="Dosis"/>
              <a:cs typeface="Dosis"/>
              <a:sym typeface="Dosis"/>
            </a:endParaRPr>
          </a:p>
        </p:txBody>
      </p:sp>
      <p:sp>
        <p:nvSpPr>
          <p:cNvPr id="27" name="Google Shape;27;p42"/>
          <p:cNvSpPr/>
          <p:nvPr/>
        </p:nvSpPr>
        <p:spPr>
          <a:xfrm>
            <a:off x="469031" y="1063194"/>
            <a:ext cx="785826" cy="35498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US" sz="1800" u="none" cap="none" strike="noStrike">
                <a:solidFill>
                  <a:srgbClr val="939598"/>
                </a:solidFill>
                <a:latin typeface="Dosis"/>
                <a:ea typeface="Dosis"/>
                <a:cs typeface="Dosis"/>
                <a:sym typeface="Dosis"/>
              </a:rPr>
              <a:t>GOAL</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1">
  <p:cSld name="CUSTOM_9">
    <p:spTree>
      <p:nvGrpSpPr>
        <p:cNvPr id="28" name="Shape 28"/>
        <p:cNvGrpSpPr/>
        <p:nvPr/>
      </p:nvGrpSpPr>
      <p:grpSpPr>
        <a:xfrm>
          <a:off x="0" y="0"/>
          <a:ext cx="0" cy="0"/>
          <a:chOff x="0" y="0"/>
          <a:chExt cx="0" cy="0"/>
        </a:xfrm>
      </p:grpSpPr>
      <p:sp>
        <p:nvSpPr>
          <p:cNvPr id="29" name="Google Shape;29;p43"/>
          <p:cNvSpPr/>
          <p:nvPr/>
        </p:nvSpPr>
        <p:spPr>
          <a:xfrm>
            <a:off x="469000" y="2073325"/>
            <a:ext cx="7747596" cy="16605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50000"/>
              </a:lnSpc>
              <a:spcBef>
                <a:spcPts val="0"/>
              </a:spcBef>
              <a:spcAft>
                <a:spcPts val="0"/>
              </a:spcAft>
              <a:buClr>
                <a:srgbClr val="FFFFFF"/>
              </a:buClr>
              <a:buSzPts val="1800"/>
              <a:buFont typeface="Arial"/>
              <a:buNone/>
            </a:pPr>
            <a:r>
              <a:rPr b="0" i="0" lang="en-US" sz="1800" u="none" cap="none" strike="noStrike">
                <a:solidFill>
                  <a:srgbClr val="295269"/>
                </a:solidFill>
                <a:latin typeface="Dosis"/>
                <a:ea typeface="Dosis"/>
                <a:cs typeface="Dosis"/>
                <a:sym typeface="Dosis"/>
              </a:rPr>
              <a:t>1. Announcements</a:t>
            </a:r>
            <a:endParaRPr b="0" i="0" sz="10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US" sz="1800" u="none" cap="none" strike="noStrike">
                <a:solidFill>
                  <a:srgbClr val="295269"/>
                </a:solidFill>
                <a:latin typeface="Dosis"/>
                <a:ea typeface="Dosis"/>
                <a:cs typeface="Dosis"/>
                <a:sym typeface="Dosis"/>
              </a:rPr>
              <a:t>2. Recruiting</a:t>
            </a:r>
            <a:endParaRPr b="0" i="0" sz="18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US" sz="1800" u="none" cap="none" strike="noStrike">
                <a:solidFill>
                  <a:srgbClr val="295269"/>
                </a:solidFill>
                <a:latin typeface="Dosis"/>
                <a:ea typeface="Dosis"/>
                <a:cs typeface="Dosis"/>
                <a:sym typeface="Dosis"/>
              </a:rPr>
              <a:t>3. Product Updates</a:t>
            </a:r>
            <a:endParaRPr b="0" i="0" sz="18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US" sz="1800" u="none" cap="none" strike="noStrike">
                <a:solidFill>
                  <a:srgbClr val="295269"/>
                </a:solidFill>
                <a:latin typeface="Dosis"/>
                <a:ea typeface="Dosis"/>
                <a:cs typeface="Dosis"/>
                <a:sym typeface="Dosis"/>
              </a:rPr>
              <a:t>4.  Weekly Metrics</a:t>
            </a:r>
            <a:endParaRPr b="0" i="0" sz="1800" u="none" cap="none" strike="noStrike">
              <a:solidFill>
                <a:srgbClr val="295269"/>
              </a:solidFill>
              <a:latin typeface="Dosis"/>
              <a:ea typeface="Dosis"/>
              <a:cs typeface="Dosis"/>
              <a:sym typeface="Dosis"/>
            </a:endParaRPr>
          </a:p>
        </p:txBody>
      </p:sp>
      <p:cxnSp>
        <p:nvCxnSpPr>
          <p:cNvPr id="30" name="Google Shape;30;p43"/>
          <p:cNvCxnSpPr/>
          <p:nvPr/>
        </p:nvCxnSpPr>
        <p:spPr>
          <a:xfrm>
            <a:off x="469004" y="1765604"/>
            <a:ext cx="267300" cy="0"/>
          </a:xfrm>
          <a:prstGeom prst="straightConnector1">
            <a:avLst/>
          </a:prstGeom>
          <a:noFill/>
          <a:ln cap="rnd" cmpd="sng" w="9525">
            <a:solidFill>
              <a:srgbClr val="295269"/>
            </a:solidFill>
            <a:prstDash val="solid"/>
            <a:miter lim="8000"/>
            <a:headEnd len="sm" w="sm" type="none"/>
            <a:tailEnd len="sm" w="sm" type="none"/>
          </a:ln>
        </p:spPr>
      </p:cxnSp>
      <p:sp>
        <p:nvSpPr>
          <p:cNvPr id="31" name="Google Shape;31;p43"/>
          <p:cNvSpPr/>
          <p:nvPr/>
        </p:nvSpPr>
        <p:spPr>
          <a:xfrm>
            <a:off x="469011" y="519150"/>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2400"/>
              <a:buFont typeface="Arial"/>
              <a:buNone/>
            </a:pPr>
            <a:r>
              <a:rPr b="0" i="0" lang="en-US" sz="2400" u="none" cap="none" strike="noStrike">
                <a:solidFill>
                  <a:srgbClr val="6AB1D3"/>
                </a:solidFill>
                <a:latin typeface="Dosis"/>
                <a:ea typeface="Dosis"/>
                <a:cs typeface="Dosis"/>
                <a:sym typeface="Dosis"/>
              </a:rPr>
              <a:t>LIST OF THINGS</a:t>
            </a:r>
            <a:endParaRPr b="0" i="0" sz="2400" u="none" cap="none" strike="noStrike">
              <a:solidFill>
                <a:srgbClr val="6AB1D3"/>
              </a:solidFill>
              <a:latin typeface="Dosis"/>
              <a:ea typeface="Dosis"/>
              <a:cs typeface="Dosis"/>
              <a:sym typeface="Dosis"/>
            </a:endParaRPr>
          </a:p>
        </p:txBody>
      </p:sp>
      <p:cxnSp>
        <p:nvCxnSpPr>
          <p:cNvPr id="32" name="Google Shape;32;p43"/>
          <p:cNvCxnSpPr/>
          <p:nvPr/>
        </p:nvCxnSpPr>
        <p:spPr>
          <a:xfrm>
            <a:off x="469004" y="3927779"/>
            <a:ext cx="267300" cy="0"/>
          </a:xfrm>
          <a:prstGeom prst="straightConnector1">
            <a:avLst/>
          </a:prstGeom>
          <a:noFill/>
          <a:ln cap="rnd" cmpd="sng" w="9525">
            <a:solidFill>
              <a:srgbClr val="295269"/>
            </a:solidFill>
            <a:prstDash val="solid"/>
            <a:miter lim="8000"/>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2">
  <p:cSld name="CUSTOM_8">
    <p:spTree>
      <p:nvGrpSpPr>
        <p:cNvPr id="33" name="Shape 33"/>
        <p:cNvGrpSpPr/>
        <p:nvPr/>
      </p:nvGrpSpPr>
      <p:grpSpPr>
        <a:xfrm>
          <a:off x="0" y="0"/>
          <a:ext cx="0" cy="0"/>
          <a:chOff x="0" y="0"/>
          <a:chExt cx="0" cy="0"/>
        </a:xfrm>
      </p:grpSpPr>
      <p:sp>
        <p:nvSpPr>
          <p:cNvPr id="34" name="Google Shape;34;p44"/>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US" sz="2800" u="none" cap="none" strike="noStrike">
                <a:solidFill>
                  <a:srgbClr val="295269"/>
                </a:solidFill>
                <a:latin typeface="Dosis"/>
                <a:ea typeface="Dosis"/>
                <a:cs typeface="Dosis"/>
                <a:sym typeface="Dosis"/>
              </a:rPr>
              <a:t>Key statement goes here with </a:t>
            </a:r>
            <a:r>
              <a:rPr b="0" i="0" lang="en-US" sz="2800" u="none" cap="none" strike="noStrike">
                <a:solidFill>
                  <a:srgbClr val="FA726E"/>
                </a:solidFill>
                <a:latin typeface="Dosis"/>
                <a:ea typeface="Dosis"/>
                <a:cs typeface="Dosis"/>
                <a:sym typeface="Dosis"/>
              </a:rPr>
              <a:t>highlights</a:t>
            </a:r>
            <a:r>
              <a:rPr b="0" i="0" lang="en-US"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35" name="Google Shape;35;p44"/>
          <p:cNvSpPr/>
          <p:nvPr/>
        </p:nvSpPr>
        <p:spPr>
          <a:xfrm>
            <a:off x="469025" y="2543425"/>
            <a:ext cx="8210374" cy="216632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228600" lvl="0" marL="228600" marR="0" rtl="0" algn="l">
              <a:lnSpc>
                <a:spcPct val="120000"/>
              </a:lnSpc>
              <a:spcBef>
                <a:spcPts val="0"/>
              </a:spcBef>
              <a:spcAft>
                <a:spcPts val="0"/>
              </a:spcAft>
              <a:buClr>
                <a:srgbClr val="295269"/>
              </a:buClr>
              <a:buSzPts val="1800"/>
              <a:buFont typeface="Dosis"/>
              <a:buChar char="•"/>
            </a:pPr>
            <a:r>
              <a:rPr b="0" i="0" lang="en-US" sz="1800" u="none" cap="none" strike="noStrike">
                <a:solidFill>
                  <a:srgbClr val="295269"/>
                </a:solidFill>
                <a:latin typeface="Dosis"/>
                <a:ea typeface="Dosis"/>
                <a:cs typeface="Dosis"/>
                <a:sym typeface="Dosis"/>
              </a:rPr>
              <a:t>List Item functional solutions</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US" sz="1800" u="none" cap="none" strike="noStrike">
                <a:solidFill>
                  <a:srgbClr val="295269"/>
                </a:solidFill>
                <a:latin typeface="Dosis"/>
                <a:ea typeface="Dosis"/>
                <a:cs typeface="Dosis"/>
                <a:sym typeface="Dosis"/>
              </a:rPr>
              <a:t>List Item cross-media value</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US" sz="1800" u="none" cap="none" strike="noStrike">
                <a:solidFill>
                  <a:srgbClr val="295269"/>
                </a:solidFill>
                <a:latin typeface="Dosis"/>
                <a:ea typeface="Dosis"/>
                <a:cs typeface="Dosis"/>
                <a:sym typeface="Dosis"/>
              </a:rPr>
              <a:t>List Item maximize timely </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US" sz="1800" u="none" cap="none" strike="noStrike">
                <a:solidFill>
                  <a:srgbClr val="295269"/>
                </a:solidFill>
                <a:latin typeface="Dosis"/>
                <a:ea typeface="Dosis"/>
                <a:cs typeface="Dosis"/>
                <a:sym typeface="Dosis"/>
              </a:rPr>
              <a:t>List Item professionally cultivate </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US" sz="1800" u="none" cap="none" strike="noStrike">
                <a:solidFill>
                  <a:srgbClr val="295269"/>
                </a:solidFill>
                <a:latin typeface="Dosis"/>
                <a:ea typeface="Dosis"/>
                <a:cs typeface="Dosis"/>
                <a:sym typeface="Dosis"/>
              </a:rPr>
              <a:t>List Item dynamically innovate</a:t>
            </a:r>
            <a:endParaRPr b="0" i="0" sz="1800" u="none" cap="none" strike="noStrike">
              <a:solidFill>
                <a:srgbClr val="000000"/>
              </a:solidFill>
              <a:latin typeface="Dosis"/>
              <a:ea typeface="Dosis"/>
              <a:cs typeface="Dosis"/>
              <a:sym typeface="Dosis"/>
            </a:endParaRPr>
          </a:p>
        </p:txBody>
      </p:sp>
      <p:sp>
        <p:nvSpPr>
          <p:cNvPr id="36" name="Google Shape;36;p44"/>
          <p:cNvSpPr/>
          <p:nvPr/>
        </p:nvSpPr>
        <p:spPr>
          <a:xfrm>
            <a:off x="469031" y="489942"/>
            <a:ext cx="809261"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US"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2 - Andy">
  <p:cSld name="CUSTOM_8_1">
    <p:spTree>
      <p:nvGrpSpPr>
        <p:cNvPr id="37" name="Shape 37"/>
        <p:cNvGrpSpPr/>
        <p:nvPr/>
      </p:nvGrpSpPr>
      <p:grpSpPr>
        <a:xfrm>
          <a:off x="0" y="0"/>
          <a:ext cx="0" cy="0"/>
          <a:chOff x="0" y="0"/>
          <a:chExt cx="0" cy="0"/>
        </a:xfrm>
      </p:grpSpPr>
      <p:sp>
        <p:nvSpPr>
          <p:cNvPr id="38" name="Google Shape;38;p45"/>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US" sz="2800" u="none" cap="none" strike="noStrike">
                <a:solidFill>
                  <a:srgbClr val="295269"/>
                </a:solidFill>
                <a:latin typeface="Dosis"/>
                <a:ea typeface="Dosis"/>
                <a:cs typeface="Dosis"/>
                <a:sym typeface="Dosis"/>
              </a:rPr>
              <a:t>Key statement goes here with </a:t>
            </a:r>
            <a:r>
              <a:rPr b="0" i="0" lang="en-US" sz="2800" u="none" cap="none" strike="noStrike">
                <a:solidFill>
                  <a:srgbClr val="FA726E"/>
                </a:solidFill>
                <a:latin typeface="Dosis"/>
                <a:ea typeface="Dosis"/>
                <a:cs typeface="Dosis"/>
                <a:sym typeface="Dosis"/>
              </a:rPr>
              <a:t>highlights</a:t>
            </a:r>
            <a:r>
              <a:rPr b="0" i="0" lang="en-US"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39" name="Google Shape;39;p45"/>
          <p:cNvSpPr/>
          <p:nvPr/>
        </p:nvSpPr>
        <p:spPr>
          <a:xfrm>
            <a:off x="469031" y="489942"/>
            <a:ext cx="809261"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US"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
        <p:nvSpPr>
          <p:cNvPr id="40" name="Google Shape;40;p45"/>
          <p:cNvSpPr txBox="1"/>
          <p:nvPr>
            <p:ph idx="1" type="body"/>
          </p:nvPr>
        </p:nvSpPr>
        <p:spPr>
          <a:xfrm>
            <a:off x="469025" y="2735200"/>
            <a:ext cx="8210400" cy="20115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SzPts val="2400"/>
              <a:buFont typeface="Dosis"/>
              <a:buChar char="●"/>
              <a:defRPr sz="2400">
                <a:latin typeface="Dosis"/>
                <a:ea typeface="Dosis"/>
                <a:cs typeface="Dosis"/>
                <a:sym typeface="Dosis"/>
              </a:defRPr>
            </a:lvl1pPr>
            <a:lvl2pPr indent="-266700" lvl="1" marL="914400" algn="l">
              <a:lnSpc>
                <a:spcPct val="100000"/>
              </a:lnSpc>
              <a:spcBef>
                <a:spcPts val="0"/>
              </a:spcBef>
              <a:spcAft>
                <a:spcPts val="0"/>
              </a:spcAft>
              <a:buSzPts val="600"/>
              <a:buFont typeface="Dosis"/>
              <a:buChar char="○"/>
              <a:defRPr sz="600">
                <a:latin typeface="Dosis"/>
                <a:ea typeface="Dosis"/>
                <a:cs typeface="Dosis"/>
                <a:sym typeface="Dosis"/>
              </a:defRPr>
            </a:lvl2pPr>
            <a:lvl3pPr indent="-266700" lvl="2" marL="1371600" algn="l">
              <a:lnSpc>
                <a:spcPct val="100000"/>
              </a:lnSpc>
              <a:spcBef>
                <a:spcPts val="0"/>
              </a:spcBef>
              <a:spcAft>
                <a:spcPts val="0"/>
              </a:spcAft>
              <a:buSzPts val="600"/>
              <a:buFont typeface="Dosis"/>
              <a:buChar char="■"/>
              <a:defRPr sz="600">
                <a:latin typeface="Dosis"/>
                <a:ea typeface="Dosis"/>
                <a:cs typeface="Dosis"/>
                <a:sym typeface="Dosis"/>
              </a:defRPr>
            </a:lvl3pPr>
            <a:lvl4pPr indent="-266700" lvl="3" marL="1828800" algn="l">
              <a:lnSpc>
                <a:spcPct val="100000"/>
              </a:lnSpc>
              <a:spcBef>
                <a:spcPts val="0"/>
              </a:spcBef>
              <a:spcAft>
                <a:spcPts val="0"/>
              </a:spcAft>
              <a:buSzPts val="600"/>
              <a:buFont typeface="Dosis"/>
              <a:buChar char="●"/>
              <a:defRPr sz="600">
                <a:latin typeface="Dosis"/>
                <a:ea typeface="Dosis"/>
                <a:cs typeface="Dosis"/>
                <a:sym typeface="Dosis"/>
              </a:defRPr>
            </a:lvl4pPr>
            <a:lvl5pPr indent="-266700" lvl="4" marL="2286000" algn="l">
              <a:lnSpc>
                <a:spcPct val="100000"/>
              </a:lnSpc>
              <a:spcBef>
                <a:spcPts val="0"/>
              </a:spcBef>
              <a:spcAft>
                <a:spcPts val="0"/>
              </a:spcAft>
              <a:buSzPts val="600"/>
              <a:buFont typeface="Dosis"/>
              <a:buChar char="○"/>
              <a:defRPr sz="600">
                <a:latin typeface="Dosis"/>
                <a:ea typeface="Dosis"/>
                <a:cs typeface="Dosis"/>
                <a:sym typeface="Dosis"/>
              </a:defRPr>
            </a:lvl5pPr>
            <a:lvl6pPr indent="-266700" lvl="5" marL="2743200" algn="l">
              <a:lnSpc>
                <a:spcPct val="100000"/>
              </a:lnSpc>
              <a:spcBef>
                <a:spcPts val="0"/>
              </a:spcBef>
              <a:spcAft>
                <a:spcPts val="0"/>
              </a:spcAft>
              <a:buSzPts val="600"/>
              <a:buFont typeface="Dosis"/>
              <a:buChar char="■"/>
              <a:defRPr sz="600">
                <a:latin typeface="Dosis"/>
                <a:ea typeface="Dosis"/>
                <a:cs typeface="Dosis"/>
                <a:sym typeface="Dosis"/>
              </a:defRPr>
            </a:lvl6pPr>
            <a:lvl7pPr indent="-266700" lvl="6" marL="3200400" algn="l">
              <a:lnSpc>
                <a:spcPct val="100000"/>
              </a:lnSpc>
              <a:spcBef>
                <a:spcPts val="0"/>
              </a:spcBef>
              <a:spcAft>
                <a:spcPts val="0"/>
              </a:spcAft>
              <a:buSzPts val="600"/>
              <a:buFont typeface="Dosis"/>
              <a:buChar char="●"/>
              <a:defRPr sz="600">
                <a:latin typeface="Dosis"/>
                <a:ea typeface="Dosis"/>
                <a:cs typeface="Dosis"/>
                <a:sym typeface="Dosis"/>
              </a:defRPr>
            </a:lvl7pPr>
            <a:lvl8pPr indent="-266700" lvl="7" marL="3657600" algn="l">
              <a:lnSpc>
                <a:spcPct val="100000"/>
              </a:lnSpc>
              <a:spcBef>
                <a:spcPts val="0"/>
              </a:spcBef>
              <a:spcAft>
                <a:spcPts val="0"/>
              </a:spcAft>
              <a:buSzPts val="600"/>
              <a:buFont typeface="Dosis"/>
              <a:buChar char="○"/>
              <a:defRPr sz="600">
                <a:latin typeface="Dosis"/>
                <a:ea typeface="Dosis"/>
                <a:cs typeface="Dosis"/>
                <a:sym typeface="Dosis"/>
              </a:defRPr>
            </a:lvl8pPr>
            <a:lvl9pPr indent="-266700" lvl="8" marL="4114800" algn="l">
              <a:lnSpc>
                <a:spcPct val="100000"/>
              </a:lnSpc>
              <a:spcBef>
                <a:spcPts val="0"/>
              </a:spcBef>
              <a:spcAft>
                <a:spcPts val="0"/>
              </a:spcAft>
              <a:buSzPts val="600"/>
              <a:buFont typeface="Dosis"/>
              <a:buChar char="■"/>
              <a:defRPr sz="600">
                <a:latin typeface="Dosis"/>
                <a:ea typeface="Dosis"/>
                <a:cs typeface="Dosis"/>
                <a:sym typeface="Dosi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4.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4.xml"/><Relationship Id="rId10" Type="http://schemas.openxmlformats.org/officeDocument/2006/relationships/slideLayout" Target="../slideLayouts/slideLayout43.xml"/><Relationship Id="rId12" Type="http://schemas.openxmlformats.org/officeDocument/2006/relationships/theme" Target="../theme/theme1.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9" Type="http://schemas.openxmlformats.org/officeDocument/2006/relationships/slideLayout" Target="../slideLayouts/slideLayout42.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7" name="Google Shape;7;p22"/>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8" name="Shape 198"/>
        <p:cNvGrpSpPr/>
        <p:nvPr/>
      </p:nvGrpSpPr>
      <p:grpSpPr>
        <a:xfrm>
          <a:off x="0" y="0"/>
          <a:ext cx="0" cy="0"/>
          <a:chOff x="0" y="0"/>
          <a:chExt cx="0" cy="0"/>
        </a:xfrm>
      </p:grpSpPr>
      <p:sp>
        <p:nvSpPr>
          <p:cNvPr id="199" name="Google Shape;199;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200" name="Google Shape;200;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Roboto"/>
              <a:buChar char="●"/>
              <a:defRPr b="0" i="0" sz="1800" u="none" cap="none" strike="noStrike">
                <a:solidFill>
                  <a:schemeClr val="dk2"/>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dk2"/>
              </a:buClr>
              <a:buSzPts val="1400"/>
              <a:buFont typeface="Roboto"/>
              <a:buChar char="■"/>
              <a:defRPr b="0" i="0" sz="1400" u="none" cap="none" strike="noStrike">
                <a:solidFill>
                  <a:schemeClr val="dk2"/>
                </a:solidFill>
                <a:latin typeface="Roboto"/>
                <a:ea typeface="Roboto"/>
                <a:cs typeface="Roboto"/>
                <a:sym typeface="Roboto"/>
              </a:defRPr>
            </a:lvl9pPr>
          </a:lstStyle>
          <a:p/>
        </p:txBody>
      </p:sp>
      <p:sp>
        <p:nvSpPr>
          <p:cNvPr id="201" name="Google Shape;20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43" name="Shape 243"/>
        <p:cNvGrpSpPr/>
        <p:nvPr/>
      </p:nvGrpSpPr>
      <p:grpSpPr>
        <a:xfrm>
          <a:off x="0" y="0"/>
          <a:ext cx="0" cy="0"/>
          <a:chOff x="0" y="0"/>
          <a:chExt cx="0" cy="0"/>
        </a:xfrm>
      </p:grpSpPr>
      <p:sp>
        <p:nvSpPr>
          <p:cNvPr id="244" name="Google Shape;244;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45" name="Google Shape;245;p2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46" name="Google Shape;246;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95269"/>
        </a:solidFill>
      </p:bgPr>
    </p:bg>
    <p:spTree>
      <p:nvGrpSpPr>
        <p:cNvPr id="291" name="Shape 291"/>
        <p:cNvGrpSpPr/>
        <p:nvPr/>
      </p:nvGrpSpPr>
      <p:grpSpPr>
        <a:xfrm>
          <a:off x="0" y="0"/>
          <a:ext cx="0" cy="0"/>
          <a:chOff x="0" y="0"/>
          <a:chExt cx="0" cy="0"/>
        </a:xfrm>
      </p:grpSpPr>
      <p:sp>
        <p:nvSpPr>
          <p:cNvPr id="292" name="Google Shape;292;p1"/>
          <p:cNvSpPr/>
          <p:nvPr/>
        </p:nvSpPr>
        <p:spPr>
          <a:xfrm>
            <a:off x="466813" y="2994050"/>
            <a:ext cx="8210374" cy="156146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US" sz="5600" u="none" cap="none" strike="noStrike">
                <a:solidFill>
                  <a:schemeClr val="lt1"/>
                </a:solidFill>
                <a:latin typeface="Roboto Black"/>
                <a:ea typeface="Roboto Black"/>
                <a:cs typeface="Roboto Black"/>
                <a:sym typeface="Roboto Black"/>
              </a:rPr>
              <a:t>CoolTshirts Marketing </a:t>
            </a:r>
            <a:endParaRPr/>
          </a:p>
          <a:p>
            <a:pPr indent="0" lvl="0" marL="0" marR="0" rtl="0" algn="l">
              <a:lnSpc>
                <a:spcPct val="100000"/>
              </a:lnSpc>
              <a:spcBef>
                <a:spcPts val="0"/>
              </a:spcBef>
              <a:spcAft>
                <a:spcPts val="0"/>
              </a:spcAft>
              <a:buClr>
                <a:srgbClr val="295269"/>
              </a:buClr>
              <a:buSzPts val="5600"/>
              <a:buFont typeface="Arial"/>
              <a:buNone/>
            </a:pPr>
            <a:r>
              <a:rPr b="0" i="0" lang="en-US" sz="5600" u="none" cap="none" strike="noStrike">
                <a:solidFill>
                  <a:schemeClr val="lt1"/>
                </a:solidFill>
                <a:latin typeface="Roboto Black"/>
                <a:ea typeface="Roboto Black"/>
                <a:cs typeface="Roboto Black"/>
                <a:sym typeface="Roboto Black"/>
              </a:rPr>
              <a:t>Attribution</a:t>
            </a:r>
            <a:endParaRPr b="0" i="0" sz="12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US" sz="2800" u="none" cap="none" strike="noStrike">
                <a:solidFill>
                  <a:srgbClr val="EFEFEF"/>
                </a:solidFill>
                <a:latin typeface="Roboto Thin"/>
                <a:ea typeface="Roboto Thin"/>
                <a:cs typeface="Roboto Thin"/>
                <a:sym typeface="Roboto Thin"/>
              </a:rPr>
              <a:t>Analyze Data with SQL</a:t>
            </a:r>
            <a:endParaRPr b="0" i="0" sz="2800" u="none" cap="none" strike="noStrike">
              <a:solidFill>
                <a:srgbClr val="EFEFEF"/>
              </a:solidFill>
              <a:latin typeface="Roboto Thin"/>
              <a:ea typeface="Roboto Thin"/>
              <a:cs typeface="Roboto Thin"/>
              <a:sym typeface="Roboto Thin"/>
            </a:endParaRPr>
          </a:p>
          <a:p>
            <a:pPr indent="0" lvl="0" marL="0" marR="0" rtl="0" algn="l">
              <a:lnSpc>
                <a:spcPct val="100000"/>
              </a:lnSpc>
              <a:spcBef>
                <a:spcPts val="0"/>
              </a:spcBef>
              <a:spcAft>
                <a:spcPts val="0"/>
              </a:spcAft>
              <a:buClr>
                <a:schemeClr val="dk1"/>
              </a:buClr>
              <a:buSzPts val="1100"/>
              <a:buFont typeface="Arial"/>
              <a:buNone/>
            </a:pPr>
            <a:r>
              <a:rPr b="0" i="0" lang="en-US" sz="2800" u="none" cap="none" strike="noStrike">
                <a:solidFill>
                  <a:srgbClr val="EFEFEF"/>
                </a:solidFill>
                <a:latin typeface="Roboto Thin"/>
                <a:ea typeface="Roboto Thin"/>
                <a:cs typeface="Roboto Thin"/>
                <a:sym typeface="Roboto Thin"/>
              </a:rPr>
              <a:t>Beth Harvey</a:t>
            </a:r>
            <a:endParaRPr b="0" i="0" sz="2800" u="none" cap="none" strike="noStrike">
              <a:solidFill>
                <a:srgbClr val="EFEFEF"/>
              </a:solidFill>
              <a:latin typeface="Roboto Thin"/>
              <a:ea typeface="Roboto Thin"/>
              <a:cs typeface="Roboto Thin"/>
              <a:sym typeface="Roboto Thin"/>
            </a:endParaRPr>
          </a:p>
          <a:p>
            <a:pPr indent="0" lvl="0" marL="0" marR="0" rtl="0" algn="l">
              <a:lnSpc>
                <a:spcPct val="100000"/>
              </a:lnSpc>
              <a:spcBef>
                <a:spcPts val="0"/>
              </a:spcBef>
              <a:spcAft>
                <a:spcPts val="0"/>
              </a:spcAft>
              <a:buClr>
                <a:schemeClr val="dk1"/>
              </a:buClr>
              <a:buSzPts val="1100"/>
              <a:buFont typeface="Arial"/>
              <a:buNone/>
            </a:pPr>
            <a:r>
              <a:rPr b="0" i="0" lang="en-US" sz="2800" u="none" cap="none" strike="noStrike">
                <a:solidFill>
                  <a:srgbClr val="EFEFEF"/>
                </a:solidFill>
                <a:latin typeface="Roboto Thin"/>
                <a:ea typeface="Roboto Thin"/>
                <a:cs typeface="Roboto Thin"/>
                <a:sym typeface="Roboto Thin"/>
              </a:rPr>
              <a:t>September 20, 2022</a:t>
            </a:r>
            <a:endParaRPr b="0" i="0" sz="2800" u="none" cap="none" strike="noStrike">
              <a:solidFill>
                <a:srgbClr val="EFEFEF"/>
              </a:solidFill>
              <a:latin typeface="Roboto Thin"/>
              <a:ea typeface="Roboto Thin"/>
              <a:cs typeface="Roboto Thin"/>
              <a:sym typeface="Roboto Thin"/>
            </a:endParaRPr>
          </a:p>
        </p:txBody>
      </p:sp>
      <p:pic>
        <p:nvPicPr>
          <p:cNvPr id="293" name="Google Shape;293;p1"/>
          <p:cNvPicPr preferRelativeResize="0"/>
          <p:nvPr/>
        </p:nvPicPr>
        <p:blipFill rotWithShape="1">
          <a:blip r:embed="rId3">
            <a:alphaModFix/>
          </a:blip>
          <a:srcRect b="0" l="0" r="0" t="0"/>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10"/>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95269"/>
                </a:solidFill>
                <a:latin typeface="Roboto"/>
                <a:ea typeface="Roboto"/>
                <a:cs typeface="Roboto"/>
                <a:sym typeface="Roboto"/>
              </a:rPr>
              <a:t>3.1 First-Touch Attribution</a:t>
            </a:r>
            <a:endParaRPr b="1" i="0" sz="2400" u="none" cap="none" strike="noStrike">
              <a:solidFill>
                <a:srgbClr val="295269"/>
              </a:solidFill>
              <a:latin typeface="Roboto"/>
              <a:ea typeface="Roboto"/>
              <a:cs typeface="Roboto"/>
              <a:sym typeface="Roboto"/>
            </a:endParaRPr>
          </a:p>
        </p:txBody>
      </p:sp>
      <p:sp>
        <p:nvSpPr>
          <p:cNvPr id="352" name="Google Shape;352;p10"/>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WITH first_touch AS (</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SELECT user_id,</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MIN(timestamp) AS 'first_touch_at'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FROM page_visits</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GROUP BY user_id)</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SELECT </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COUNT(ft.first_touch_at) AS num_first_touch,</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pv.utm_campaign</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FROM first_touch AS 'ft'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JOIN page_visits AS 'pv'</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ON ft.user_id = pv.user_id</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AND ft.first_touch_at = pv.timestamp</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GROUP BY utm_campaign</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ORDER BY 1 DESC;</a:t>
            </a:r>
            <a:endParaRPr/>
          </a:p>
        </p:txBody>
      </p:sp>
      <p:sp>
        <p:nvSpPr>
          <p:cNvPr id="353" name="Google Shape;353;p10"/>
          <p:cNvSpPr txBox="1"/>
          <p:nvPr/>
        </p:nvSpPr>
        <p:spPr>
          <a:xfrm>
            <a:off x="177975" y="1201325"/>
            <a:ext cx="4920900" cy="1846664"/>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The “first touch” is the first time a user is exposed to a website. The first-touch attribution is the source that directed a user to the site for the first time. This is useful for determining how users initially discover a website and which sources are the most effective.</a:t>
            </a:r>
            <a:endParaRPr/>
          </a:p>
        </p:txBody>
      </p:sp>
      <p:graphicFrame>
        <p:nvGraphicFramePr>
          <p:cNvPr id="354" name="Google Shape;354;p10"/>
          <p:cNvGraphicFramePr/>
          <p:nvPr/>
        </p:nvGraphicFramePr>
        <p:xfrm>
          <a:off x="177975" y="3090207"/>
          <a:ext cx="3000000" cy="3000000"/>
        </p:xfrm>
        <a:graphic>
          <a:graphicData uri="http://schemas.openxmlformats.org/drawingml/2006/table">
            <a:tbl>
              <a:tblPr>
                <a:noFill/>
                <a:tableStyleId>{CDE484A6-6A4C-406C-AEAD-C6C36131A6E1}</a:tableStyleId>
              </a:tblPr>
              <a:tblGrid>
                <a:gridCol w="2460450"/>
                <a:gridCol w="2460450"/>
              </a:tblGrid>
              <a:tr h="332125">
                <a:tc>
                  <a:txBody>
                    <a:bodyPr/>
                    <a:lstStyle/>
                    <a:p>
                      <a:pPr indent="0" lvl="0" marL="0" marR="0" rtl="0" algn="ctr">
                        <a:lnSpc>
                          <a:spcPct val="100000"/>
                        </a:lnSpc>
                        <a:spcBef>
                          <a:spcPts val="0"/>
                        </a:spcBef>
                        <a:spcAft>
                          <a:spcPts val="0"/>
                        </a:spcAft>
                        <a:buNone/>
                      </a:pPr>
                      <a:r>
                        <a:rPr lang="en-US" sz="1400" u="none" cap="none" strike="noStrike">
                          <a:solidFill>
                            <a:schemeClr val="lt1"/>
                          </a:solidFill>
                        </a:rPr>
                        <a:t>num_first_touch</a:t>
                      </a:r>
                      <a:endParaRPr sz="1400" u="none" cap="none" strike="noStrike">
                        <a:solidFill>
                          <a:schemeClr val="lt1"/>
                        </a:solidFill>
                      </a:endParaRPr>
                    </a:p>
                  </a:txBody>
                  <a:tcPr marT="45725" marB="45725" marR="91450" marL="91450" anchor="ctr">
                    <a:solidFill>
                      <a:srgbClr val="204056">
                        <a:alpha val="82352"/>
                      </a:srgbClr>
                    </a:solidFill>
                  </a:tcPr>
                </a:tc>
                <a:tc>
                  <a:txBody>
                    <a:bodyPr/>
                    <a:lstStyle/>
                    <a:p>
                      <a:pPr indent="0" lvl="0" marL="0" marR="0" rtl="0" algn="ctr">
                        <a:lnSpc>
                          <a:spcPct val="100000"/>
                        </a:lnSpc>
                        <a:spcBef>
                          <a:spcPts val="0"/>
                        </a:spcBef>
                        <a:spcAft>
                          <a:spcPts val="0"/>
                        </a:spcAft>
                        <a:buNone/>
                      </a:pPr>
                      <a:r>
                        <a:rPr lang="en-US" sz="1400" u="none" cap="none" strike="noStrike">
                          <a:solidFill>
                            <a:schemeClr val="lt1"/>
                          </a:solidFill>
                        </a:rPr>
                        <a:t>utm_campaign</a:t>
                      </a:r>
                      <a:endParaRPr sz="1400" u="none" cap="none" strike="noStrike">
                        <a:solidFill>
                          <a:schemeClr val="lt1"/>
                        </a:solidFill>
                      </a:endParaRPr>
                    </a:p>
                  </a:txBody>
                  <a:tcPr marT="45725" marB="45725" marR="91450" marL="91450" anchor="ctr">
                    <a:solidFill>
                      <a:srgbClr val="204056">
                        <a:alpha val="82352"/>
                      </a:srgbClr>
                    </a:solidFill>
                  </a:tcP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622</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interview-with-cool-tshirts-founder</a:t>
                      </a:r>
                      <a:endParaRPr/>
                    </a:p>
                  </a:txBody>
                  <a:tcPr marT="45725" marB="45725" marR="91450" marL="91450" anchor="ct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612</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getting-to-know-cool-tshirts</a:t>
                      </a:r>
                      <a:endParaRPr/>
                    </a:p>
                  </a:txBody>
                  <a:tcPr marT="45725" marB="45725" marR="91450" marL="91450" anchor="ct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576</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ten-crazy-cool-tshirts-facts</a:t>
                      </a:r>
                      <a:endParaRPr/>
                    </a:p>
                  </a:txBody>
                  <a:tcPr marT="45725" marB="45725" marR="91450" marL="91450" anchor="ct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169</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cool-tshirts-search</a:t>
                      </a:r>
                      <a:endParaRPr/>
                    </a:p>
                  </a:txBody>
                  <a:tcPr marT="45725" marB="45725" marR="91450" marL="91450" anchor="ct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04056">
            <a:alpha val="82352"/>
          </a:srgbClr>
        </a:solidFill>
      </p:bgPr>
    </p:bg>
    <p:spTree>
      <p:nvGrpSpPr>
        <p:cNvPr id="358" name="Shape 358"/>
        <p:cNvGrpSpPr/>
        <p:nvPr/>
      </p:nvGrpSpPr>
      <p:grpSpPr>
        <a:xfrm>
          <a:off x="0" y="0"/>
          <a:ext cx="0" cy="0"/>
          <a:chOff x="0" y="0"/>
          <a:chExt cx="0" cy="0"/>
        </a:xfrm>
      </p:grpSpPr>
      <p:sp>
        <p:nvSpPr>
          <p:cNvPr id="359" name="Google Shape;359;p11"/>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US" sz="4800" u="none" cap="none" strike="noStrike">
                <a:solidFill>
                  <a:srgbClr val="FFFFFF"/>
                </a:solidFill>
                <a:latin typeface="Roboto Black"/>
                <a:ea typeface="Roboto Black"/>
                <a:cs typeface="Roboto Black"/>
                <a:sym typeface="Roboto Black"/>
              </a:rPr>
              <a:t>4. Last-Touch Attribution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12"/>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95269"/>
                </a:solidFill>
                <a:latin typeface="Roboto"/>
                <a:ea typeface="Roboto"/>
                <a:cs typeface="Roboto"/>
                <a:sym typeface="Roboto"/>
              </a:rPr>
              <a:t>4.1 Last-Touch Attribution</a:t>
            </a:r>
            <a:endParaRPr b="1" i="0" sz="2400" u="none" cap="none" strike="noStrike">
              <a:solidFill>
                <a:srgbClr val="295269"/>
              </a:solidFill>
              <a:latin typeface="Roboto"/>
              <a:ea typeface="Roboto"/>
              <a:cs typeface="Roboto"/>
              <a:sym typeface="Roboto"/>
            </a:endParaRPr>
          </a:p>
        </p:txBody>
      </p:sp>
      <p:sp>
        <p:nvSpPr>
          <p:cNvPr id="365" name="Google Shape;365;p12"/>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WITH last_touch AS (</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SELECT user_id,</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MAX(timestamp) AS 'last_touch_at'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FROM page_visits</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GROUP BY user_id)</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SELECT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COUNT(lt.last_touch_at) AS 'num_last_touch',</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pv.utm_campaign</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FROM last_touch AS 'lt'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JOIN page_visits AS 'pv'</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ON lt.user_id = pv.user_id</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AND lt.last_touch_at = pv.timestamp</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GROUP BY utm_campaign</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ORDER BY 1 DESC;</a:t>
            </a:r>
            <a:endParaRPr/>
          </a:p>
        </p:txBody>
      </p:sp>
      <p:sp>
        <p:nvSpPr>
          <p:cNvPr id="366" name="Google Shape;366;p12"/>
          <p:cNvSpPr txBox="1"/>
          <p:nvPr/>
        </p:nvSpPr>
        <p:spPr>
          <a:xfrm>
            <a:off x="177975" y="1201325"/>
            <a:ext cx="4920900" cy="973839"/>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The “last touch” is the first time a user is exposed to a website. The last-touch attribution is the source that directed a user to the site for the last time. This is useful for determining how users are drawn back to a website after visiting it previously.</a:t>
            </a:r>
            <a:endParaRPr/>
          </a:p>
        </p:txBody>
      </p:sp>
      <p:graphicFrame>
        <p:nvGraphicFramePr>
          <p:cNvPr id="367" name="Google Shape;367;p12"/>
          <p:cNvGraphicFramePr/>
          <p:nvPr/>
        </p:nvGraphicFramePr>
        <p:xfrm>
          <a:off x="177975" y="2175164"/>
          <a:ext cx="3000000" cy="3000000"/>
        </p:xfrm>
        <a:graphic>
          <a:graphicData uri="http://schemas.openxmlformats.org/drawingml/2006/table">
            <a:tbl>
              <a:tblPr>
                <a:noFill/>
                <a:tableStyleId>{CDE484A6-6A4C-406C-AEAD-C6C36131A6E1}</a:tableStyleId>
              </a:tblPr>
              <a:tblGrid>
                <a:gridCol w="2460450"/>
                <a:gridCol w="2460450"/>
              </a:tblGrid>
              <a:tr h="307925">
                <a:tc>
                  <a:txBody>
                    <a:bodyPr/>
                    <a:lstStyle/>
                    <a:p>
                      <a:pPr indent="0" lvl="0" marL="0" marR="0" rtl="0" algn="ctr">
                        <a:lnSpc>
                          <a:spcPct val="100000"/>
                        </a:lnSpc>
                        <a:spcBef>
                          <a:spcPts val="0"/>
                        </a:spcBef>
                        <a:spcAft>
                          <a:spcPts val="0"/>
                        </a:spcAft>
                        <a:buNone/>
                      </a:pPr>
                      <a:r>
                        <a:rPr lang="en-US" sz="1200" u="none" cap="none" strike="noStrike">
                          <a:solidFill>
                            <a:schemeClr val="lt1"/>
                          </a:solidFill>
                        </a:rPr>
                        <a:t>num_last_touch</a:t>
                      </a:r>
                      <a:endParaRPr sz="1200" u="none" cap="none" strike="noStrike">
                        <a:solidFill>
                          <a:schemeClr val="lt1"/>
                        </a:solidFill>
                      </a:endParaRPr>
                    </a:p>
                  </a:txBody>
                  <a:tcPr marT="45725" marB="45725" marR="91450" marL="91450" anchor="ctr">
                    <a:solidFill>
                      <a:srgbClr val="204056">
                        <a:alpha val="82352"/>
                      </a:srgbClr>
                    </a:solidFill>
                  </a:tcPr>
                </a:tc>
                <a:tc>
                  <a:txBody>
                    <a:bodyPr/>
                    <a:lstStyle/>
                    <a:p>
                      <a:pPr indent="0" lvl="0" marL="0" marR="0" rtl="0" algn="ctr">
                        <a:lnSpc>
                          <a:spcPct val="100000"/>
                        </a:lnSpc>
                        <a:spcBef>
                          <a:spcPts val="0"/>
                        </a:spcBef>
                        <a:spcAft>
                          <a:spcPts val="0"/>
                        </a:spcAft>
                        <a:buNone/>
                      </a:pPr>
                      <a:r>
                        <a:rPr lang="en-US" sz="1200" u="none" cap="none" strike="noStrike">
                          <a:solidFill>
                            <a:schemeClr val="lt1"/>
                          </a:solidFill>
                        </a:rPr>
                        <a:t>utm_campaign</a:t>
                      </a:r>
                      <a:endParaRPr sz="1200" u="none" cap="none" strike="noStrike">
                        <a:solidFill>
                          <a:schemeClr val="lt1"/>
                        </a:solidFill>
                      </a:endParaRPr>
                    </a:p>
                  </a:txBody>
                  <a:tcPr marT="45725" marB="45725" marR="91450" marL="91450" anchor="ctr">
                    <a:solidFill>
                      <a:srgbClr val="204056">
                        <a:alpha val="82352"/>
                      </a:srgbClr>
                    </a:solidFill>
                  </a:tcPr>
                </a:tc>
              </a:tr>
              <a:tr h="307925">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447</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weekly-newsletter</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443</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retargetting-ad</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245</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retargetting-campaign</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232</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getting-to-know-cool-tshirts</a:t>
                      </a:r>
                      <a:endParaRPr sz="1200" u="none" cap="none" strike="noStrike">
                        <a:solidFill>
                          <a:srgbClr val="646466"/>
                        </a:solidFill>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190</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ten-crazy-cool-tshirts-facts</a:t>
                      </a:r>
                      <a:endParaRPr/>
                    </a:p>
                  </a:txBody>
                  <a:tcPr marT="45725" marB="45725" marR="91450" marL="91450" anchor="ctr"/>
                </a:tc>
              </a:tr>
              <a:tr h="309175">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184</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interview-with-cool-tshirts-founder</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178</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paid-search</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60</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cool-tshirts-search</a:t>
                      </a:r>
                      <a:endParaRPr/>
                    </a:p>
                  </a:txBody>
                  <a:tcPr marT="45725" marB="45725" marR="91450" marL="91450" anchor="ct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04056">
            <a:alpha val="82352"/>
          </a:srgbClr>
        </a:solidFill>
      </p:bgPr>
    </p:bg>
    <p:spTree>
      <p:nvGrpSpPr>
        <p:cNvPr id="371" name="Shape 371"/>
        <p:cNvGrpSpPr/>
        <p:nvPr/>
      </p:nvGrpSpPr>
      <p:grpSpPr>
        <a:xfrm>
          <a:off x="0" y="0"/>
          <a:ext cx="0" cy="0"/>
          <a:chOff x="0" y="0"/>
          <a:chExt cx="0" cy="0"/>
        </a:xfrm>
      </p:grpSpPr>
      <p:sp>
        <p:nvSpPr>
          <p:cNvPr id="372" name="Google Shape;372;p13"/>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US" sz="4800" u="none" cap="none" strike="noStrike">
                <a:solidFill>
                  <a:srgbClr val="FFFFFF"/>
                </a:solidFill>
                <a:latin typeface="Roboto Black"/>
                <a:ea typeface="Roboto Black"/>
                <a:cs typeface="Roboto Black"/>
                <a:sym typeface="Roboto Black"/>
              </a:rPr>
              <a:t>5. Purchases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14"/>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95269"/>
                </a:solidFill>
                <a:latin typeface="Roboto"/>
                <a:ea typeface="Roboto"/>
                <a:cs typeface="Roboto"/>
                <a:sym typeface="Roboto"/>
              </a:rPr>
              <a:t>5.1 How many users made a purchase?</a:t>
            </a:r>
            <a:endParaRPr b="1" i="0" sz="2400" u="none" cap="none" strike="noStrike">
              <a:solidFill>
                <a:srgbClr val="295269"/>
              </a:solidFill>
              <a:latin typeface="Roboto"/>
              <a:ea typeface="Roboto"/>
              <a:cs typeface="Roboto"/>
              <a:sym typeface="Roboto"/>
            </a:endParaRPr>
          </a:p>
        </p:txBody>
      </p:sp>
      <p:sp>
        <p:nvSpPr>
          <p:cNvPr id="378" name="Google Shape;378;p14"/>
          <p:cNvSpPr txBox="1"/>
          <p:nvPr/>
        </p:nvSpPr>
        <p:spPr>
          <a:xfrm>
            <a:off x="5179100" y="1201325"/>
            <a:ext cx="3870900" cy="3067549"/>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SELECT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COUNT(DISTINCT(user_id)) AS 'num_purchases'</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FROM page_visits</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WHERE page_name = '4 - purchase';</a:t>
            </a:r>
            <a:endParaRPr/>
          </a:p>
        </p:txBody>
      </p:sp>
      <p:sp>
        <p:nvSpPr>
          <p:cNvPr id="379" name="Google Shape;379;p14"/>
          <p:cNvSpPr txBox="1"/>
          <p:nvPr/>
        </p:nvSpPr>
        <p:spPr>
          <a:xfrm>
            <a:off x="177975" y="1201325"/>
            <a:ext cx="4920900" cy="1370425"/>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The number of users who made a purchase in this time period can help determine which sources and campaigns were the most effective at directing users to the site in a way that leads to a transaction.</a:t>
            </a:r>
            <a:endParaRPr/>
          </a:p>
        </p:txBody>
      </p:sp>
      <p:graphicFrame>
        <p:nvGraphicFramePr>
          <p:cNvPr id="380" name="Google Shape;380;p14"/>
          <p:cNvGraphicFramePr/>
          <p:nvPr/>
        </p:nvGraphicFramePr>
        <p:xfrm>
          <a:off x="177975" y="2571749"/>
          <a:ext cx="3000000" cy="3000000"/>
        </p:xfrm>
        <a:graphic>
          <a:graphicData uri="http://schemas.openxmlformats.org/drawingml/2006/table">
            <a:tbl>
              <a:tblPr>
                <a:noFill/>
                <a:tableStyleId>{CDE484A6-6A4C-406C-AEAD-C6C36131A6E1}</a:tableStyleId>
              </a:tblPr>
              <a:tblGrid>
                <a:gridCol w="4920900"/>
              </a:tblGrid>
              <a:tr h="339425">
                <a:tc>
                  <a:txBody>
                    <a:bodyPr/>
                    <a:lstStyle/>
                    <a:p>
                      <a:pPr indent="0" lvl="0" marL="0" marR="0" rtl="0" algn="ctr">
                        <a:lnSpc>
                          <a:spcPct val="100000"/>
                        </a:lnSpc>
                        <a:spcBef>
                          <a:spcPts val="0"/>
                        </a:spcBef>
                        <a:spcAft>
                          <a:spcPts val="0"/>
                        </a:spcAft>
                        <a:buNone/>
                      </a:pPr>
                      <a:r>
                        <a:rPr lang="en-US" sz="1400" u="none" cap="none" strike="noStrike">
                          <a:solidFill>
                            <a:schemeClr val="lt1"/>
                          </a:solidFill>
                        </a:rPr>
                        <a:t>num_purchases</a:t>
                      </a:r>
                      <a:endParaRPr sz="1400" u="none" cap="none" strike="noStrike">
                        <a:solidFill>
                          <a:schemeClr val="lt1"/>
                        </a:solidFill>
                      </a:endParaRPr>
                    </a:p>
                  </a:txBody>
                  <a:tcPr marT="45725" marB="45725" marR="91450" marL="91450" anchor="ctr">
                    <a:solidFill>
                      <a:srgbClr val="204056">
                        <a:alpha val="82352"/>
                      </a:srgbClr>
                    </a:solidFill>
                  </a:tcP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361</a:t>
                      </a:r>
                      <a:endParaRPr/>
                    </a:p>
                  </a:txBody>
                  <a:tcPr marT="45725" marB="45725" marR="91450" marL="91450" anchor="ct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04056">
            <a:alpha val="82352"/>
          </a:srgbClr>
        </a:solidFill>
      </p:bgPr>
    </p:bg>
    <p:spTree>
      <p:nvGrpSpPr>
        <p:cNvPr id="384" name="Shape 384"/>
        <p:cNvGrpSpPr/>
        <p:nvPr/>
      </p:nvGrpSpPr>
      <p:grpSpPr>
        <a:xfrm>
          <a:off x="0" y="0"/>
          <a:ext cx="0" cy="0"/>
          <a:chOff x="0" y="0"/>
          <a:chExt cx="0" cy="0"/>
        </a:xfrm>
      </p:grpSpPr>
      <p:sp>
        <p:nvSpPr>
          <p:cNvPr id="385" name="Google Shape;385;p15"/>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US" sz="4800" u="none" cap="none" strike="noStrike">
                <a:solidFill>
                  <a:srgbClr val="FFFFFF"/>
                </a:solidFill>
                <a:latin typeface="Roboto Black"/>
                <a:ea typeface="Roboto Black"/>
                <a:cs typeface="Roboto Black"/>
                <a:sym typeface="Roboto Black"/>
              </a:rPr>
              <a:t>6. Campaign and Purchase Relationship</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16"/>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95269"/>
                </a:solidFill>
                <a:latin typeface="Roboto"/>
                <a:ea typeface="Roboto"/>
                <a:cs typeface="Roboto"/>
                <a:sym typeface="Roboto"/>
              </a:rPr>
              <a:t>6.1 How many last-touch attributions led to a purchase?</a:t>
            </a:r>
            <a:endParaRPr b="1" i="0" sz="2400" u="none" cap="none" strike="noStrike">
              <a:solidFill>
                <a:srgbClr val="295269"/>
              </a:solidFill>
              <a:latin typeface="Roboto"/>
              <a:ea typeface="Roboto"/>
              <a:cs typeface="Roboto"/>
              <a:sym typeface="Roboto"/>
            </a:endParaRPr>
          </a:p>
        </p:txBody>
      </p:sp>
      <p:sp>
        <p:nvSpPr>
          <p:cNvPr id="391" name="Google Shape;391;p16"/>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WITH last_touch AS (</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SELECT user_id,</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MAX(timestamp) AS 'last_touch_at'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FROM page_visits</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GROUP BY user_id)</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SELECT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COUNT(lt.last_touch_at) AS 'num_purchase',</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pv.utm_campaign</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FROM last_touch AS 'lt'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JOIN page_visits AS 'pv'</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ON lt.user_id = pv.user_id</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AND lt.last_touch_at = pv.timestamp</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WHERE page_name = '4 - purchase'</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GROUP BY utm_campaign</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ORDER BY 1 DESC;</a:t>
            </a:r>
            <a:endParaRPr/>
          </a:p>
        </p:txBody>
      </p:sp>
      <p:sp>
        <p:nvSpPr>
          <p:cNvPr id="392" name="Google Shape;392;p16"/>
          <p:cNvSpPr txBox="1"/>
          <p:nvPr/>
        </p:nvSpPr>
        <p:spPr>
          <a:xfrm>
            <a:off x="177975" y="1201325"/>
            <a:ext cx="4920900" cy="973839"/>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The number of purchases from each campaign shows which campaigns have helped bring in the most revenue for CoolTshirts. The weekly newsletter and retargeting ad campaigns led to the highest number of purchases. </a:t>
            </a:r>
            <a:endParaRPr/>
          </a:p>
        </p:txBody>
      </p:sp>
      <p:graphicFrame>
        <p:nvGraphicFramePr>
          <p:cNvPr id="393" name="Google Shape;393;p16"/>
          <p:cNvGraphicFramePr/>
          <p:nvPr/>
        </p:nvGraphicFramePr>
        <p:xfrm>
          <a:off x="177975" y="2175164"/>
          <a:ext cx="3000000" cy="3000000"/>
        </p:xfrm>
        <a:graphic>
          <a:graphicData uri="http://schemas.openxmlformats.org/drawingml/2006/table">
            <a:tbl>
              <a:tblPr>
                <a:noFill/>
                <a:tableStyleId>{CDE484A6-6A4C-406C-AEAD-C6C36131A6E1}</a:tableStyleId>
              </a:tblPr>
              <a:tblGrid>
                <a:gridCol w="2460450"/>
                <a:gridCol w="2460450"/>
              </a:tblGrid>
              <a:tr h="307925">
                <a:tc>
                  <a:txBody>
                    <a:bodyPr/>
                    <a:lstStyle/>
                    <a:p>
                      <a:pPr indent="0" lvl="0" marL="0" marR="0" rtl="0" algn="ctr">
                        <a:lnSpc>
                          <a:spcPct val="100000"/>
                        </a:lnSpc>
                        <a:spcBef>
                          <a:spcPts val="0"/>
                        </a:spcBef>
                        <a:spcAft>
                          <a:spcPts val="0"/>
                        </a:spcAft>
                        <a:buNone/>
                      </a:pPr>
                      <a:r>
                        <a:rPr lang="en-US" sz="1400" u="none" cap="none" strike="noStrike">
                          <a:solidFill>
                            <a:schemeClr val="lt1"/>
                          </a:solidFill>
                        </a:rPr>
                        <a:t>num_purchase</a:t>
                      </a:r>
                      <a:endParaRPr sz="1400" u="none" cap="none" strike="noStrike">
                        <a:solidFill>
                          <a:schemeClr val="lt1"/>
                        </a:solidFill>
                      </a:endParaRPr>
                    </a:p>
                  </a:txBody>
                  <a:tcPr marT="45725" marB="45725" marR="91450" marL="91450" anchor="ctr">
                    <a:solidFill>
                      <a:srgbClr val="204056">
                        <a:alpha val="82352"/>
                      </a:srgbClr>
                    </a:solidFill>
                  </a:tcPr>
                </a:tc>
                <a:tc>
                  <a:txBody>
                    <a:bodyPr/>
                    <a:lstStyle/>
                    <a:p>
                      <a:pPr indent="0" lvl="0" marL="0" marR="0" rtl="0" algn="ctr">
                        <a:lnSpc>
                          <a:spcPct val="100000"/>
                        </a:lnSpc>
                        <a:spcBef>
                          <a:spcPts val="0"/>
                        </a:spcBef>
                        <a:spcAft>
                          <a:spcPts val="0"/>
                        </a:spcAft>
                        <a:buNone/>
                      </a:pPr>
                      <a:r>
                        <a:rPr lang="en-US" sz="1400" u="none" cap="none" strike="noStrike">
                          <a:solidFill>
                            <a:schemeClr val="lt1"/>
                          </a:solidFill>
                        </a:rPr>
                        <a:t>utm_campaign</a:t>
                      </a:r>
                      <a:endParaRPr sz="1400" u="none" cap="none" strike="noStrike">
                        <a:solidFill>
                          <a:schemeClr val="lt1"/>
                        </a:solidFill>
                      </a:endParaRPr>
                    </a:p>
                  </a:txBody>
                  <a:tcPr marT="45725" marB="45725" marR="91450" marL="91450" anchor="ctr">
                    <a:solidFill>
                      <a:srgbClr val="204056">
                        <a:alpha val="82352"/>
                      </a:srgbClr>
                    </a:solidFill>
                  </a:tcPr>
                </a:tc>
              </a:tr>
              <a:tr h="3079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114</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weekly-newsletter</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112</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retargetting-ad</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53</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retargetting-campaign</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52</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paid-search</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9</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ten-crazy-cool-tshirts-facts</a:t>
                      </a:r>
                      <a:endParaRPr/>
                    </a:p>
                  </a:txBody>
                  <a:tcPr marT="45725" marB="45725" marR="91450" marL="91450" anchor="ctr"/>
                </a:tc>
              </a:tr>
              <a:tr h="30917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9</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getting-to-know-cool-tshirts</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7</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interview-with-cool-tshirts-founder</a:t>
                      </a:r>
                      <a:endParaRPr/>
                    </a:p>
                  </a:txBody>
                  <a:tcPr marT="45725" marB="45725" marR="91450" marL="91450" anchor="ctr"/>
                </a:tc>
              </a:tr>
              <a:tr h="3079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2</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cool-tshirts-search</a:t>
                      </a:r>
                      <a:endParaRPr/>
                    </a:p>
                  </a:txBody>
                  <a:tcPr marT="45725" marB="45725" marR="91450" marL="91450" anchor="ct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04056">
            <a:alpha val="82352"/>
          </a:srgbClr>
        </a:solidFill>
      </p:bgPr>
    </p:bg>
    <p:spTree>
      <p:nvGrpSpPr>
        <p:cNvPr id="397" name="Shape 397"/>
        <p:cNvGrpSpPr/>
        <p:nvPr/>
      </p:nvGrpSpPr>
      <p:grpSpPr>
        <a:xfrm>
          <a:off x="0" y="0"/>
          <a:ext cx="0" cy="0"/>
          <a:chOff x="0" y="0"/>
          <a:chExt cx="0" cy="0"/>
        </a:xfrm>
      </p:grpSpPr>
      <p:sp>
        <p:nvSpPr>
          <p:cNvPr id="398" name="Google Shape;398;p17"/>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US" sz="4800" u="none" cap="none" strike="noStrike">
                <a:solidFill>
                  <a:srgbClr val="FFFFFF"/>
                </a:solidFill>
                <a:latin typeface="Roboto Black"/>
                <a:ea typeface="Roboto Black"/>
                <a:cs typeface="Roboto Black"/>
                <a:sym typeface="Roboto Black"/>
              </a:rPr>
              <a:t>7. Typical User Journey</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18"/>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95269"/>
                </a:solidFill>
                <a:latin typeface="Roboto"/>
                <a:ea typeface="Roboto"/>
                <a:cs typeface="Roboto"/>
                <a:sym typeface="Roboto"/>
              </a:rPr>
              <a:t>7.1 Typical User Journey</a:t>
            </a:r>
            <a:endParaRPr b="1" i="0" sz="2400" u="none" cap="none" strike="noStrike">
              <a:solidFill>
                <a:srgbClr val="295269"/>
              </a:solidFill>
              <a:latin typeface="Roboto"/>
              <a:ea typeface="Roboto"/>
              <a:cs typeface="Roboto"/>
              <a:sym typeface="Roboto"/>
            </a:endParaRPr>
          </a:p>
        </p:txBody>
      </p:sp>
      <p:sp>
        <p:nvSpPr>
          <p:cNvPr id="404" name="Google Shape;404;p18"/>
          <p:cNvSpPr txBox="1"/>
          <p:nvPr/>
        </p:nvSpPr>
        <p:spPr>
          <a:xfrm>
            <a:off x="5179100" y="1201325"/>
            <a:ext cx="3870900" cy="10473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SELECT </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page_name,</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SUM(user_id) AS 'visits'</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FROM page_visits</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GROUP BY 1</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ORDER BY 2 DESC;</a:t>
            </a:r>
            <a:endParaRPr b="0" i="0" sz="900" u="none" cap="none" strike="noStrike">
              <a:solidFill>
                <a:srgbClr val="000000"/>
              </a:solidFill>
              <a:latin typeface="Courier New"/>
              <a:ea typeface="Courier New"/>
              <a:cs typeface="Courier New"/>
              <a:sym typeface="Courier New"/>
            </a:endParaRPr>
          </a:p>
        </p:txBody>
      </p:sp>
      <p:sp>
        <p:nvSpPr>
          <p:cNvPr id="405" name="Google Shape;405;p18"/>
          <p:cNvSpPr txBox="1"/>
          <p:nvPr/>
        </p:nvSpPr>
        <p:spPr>
          <a:xfrm>
            <a:off x="177975" y="1201325"/>
            <a:ext cx="4920900" cy="31212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en-US" sz="1050" u="none" cap="none" strike="noStrike">
                <a:solidFill>
                  <a:srgbClr val="000000"/>
                </a:solidFill>
                <a:latin typeface="Roboto"/>
                <a:ea typeface="Roboto"/>
                <a:cs typeface="Roboto"/>
                <a:sym typeface="Roboto"/>
              </a:rPr>
              <a:t>1. Most users are first exposed to the CoolTshirts website through reading the interview with the founder of the company, through: </a:t>
            </a:r>
            <a:endParaRPr/>
          </a:p>
          <a:p>
            <a:pPr indent="-304800" lvl="0" marL="457200" marR="0" rtl="0" algn="l">
              <a:lnSpc>
                <a:spcPct val="115000"/>
              </a:lnSpc>
              <a:spcBef>
                <a:spcPts val="0"/>
              </a:spcBef>
              <a:spcAft>
                <a:spcPts val="0"/>
              </a:spcAft>
              <a:buClr>
                <a:srgbClr val="000000"/>
              </a:buClr>
              <a:buSzPts val="1200"/>
              <a:buFont typeface="Roboto"/>
              <a:buChar char="●"/>
            </a:pPr>
            <a:r>
              <a:rPr b="0" i="0" lang="en-US" sz="1050" u="none" cap="none" strike="noStrike">
                <a:solidFill>
                  <a:srgbClr val="000000"/>
                </a:solidFill>
                <a:latin typeface="Roboto"/>
                <a:ea typeface="Roboto"/>
                <a:cs typeface="Roboto"/>
                <a:sym typeface="Roboto"/>
              </a:rPr>
              <a:t>Interview With CoolTshirts Founder</a:t>
            </a:r>
            <a:endParaRPr/>
          </a:p>
          <a:p>
            <a:pPr indent="-304800" lvl="0" marL="457200" marR="0" rtl="0" algn="l">
              <a:lnSpc>
                <a:spcPct val="115000"/>
              </a:lnSpc>
              <a:spcBef>
                <a:spcPts val="0"/>
              </a:spcBef>
              <a:spcAft>
                <a:spcPts val="0"/>
              </a:spcAft>
              <a:buClr>
                <a:srgbClr val="000000"/>
              </a:buClr>
              <a:buSzPts val="1200"/>
              <a:buFont typeface="Roboto"/>
              <a:buChar char="●"/>
            </a:pPr>
            <a:r>
              <a:rPr b="0" i="0" lang="en-US" sz="1050" u="none" cap="none" strike="noStrike">
                <a:solidFill>
                  <a:srgbClr val="000000"/>
                </a:solidFill>
                <a:latin typeface="Roboto"/>
                <a:ea typeface="Roboto"/>
                <a:cs typeface="Roboto"/>
                <a:sym typeface="Roboto"/>
              </a:rPr>
              <a:t>NYT article “Getting to Know CoolTshirts”</a:t>
            </a:r>
            <a:endParaRPr/>
          </a:p>
          <a:p>
            <a:pPr indent="-304800" lvl="0" marL="457200" marR="0" rtl="0" algn="l">
              <a:lnSpc>
                <a:spcPct val="115000"/>
              </a:lnSpc>
              <a:spcBef>
                <a:spcPts val="0"/>
              </a:spcBef>
              <a:spcAft>
                <a:spcPts val="0"/>
              </a:spcAft>
              <a:buClr>
                <a:srgbClr val="000000"/>
              </a:buClr>
              <a:buSzPts val="1200"/>
              <a:buFont typeface="Roboto"/>
              <a:buChar char="●"/>
            </a:pPr>
            <a:r>
              <a:rPr b="0" i="0" lang="en-US" sz="1050" u="none" cap="none" strike="noStrike">
                <a:solidFill>
                  <a:srgbClr val="000000"/>
                </a:solidFill>
                <a:latin typeface="Roboto"/>
                <a:ea typeface="Roboto"/>
                <a:cs typeface="Roboto"/>
                <a:sym typeface="Roboto"/>
              </a:rPr>
              <a:t>Buzzfeed list “Ten Crazy Cool Tshirt Facts”</a:t>
            </a:r>
            <a:endParaRPr/>
          </a:p>
          <a:p>
            <a:pPr indent="0" lvl="0" marL="152400" marR="0" rtl="0" algn="l">
              <a:lnSpc>
                <a:spcPct val="115000"/>
              </a:lnSpc>
              <a:spcBef>
                <a:spcPts val="0"/>
              </a:spcBef>
              <a:spcAft>
                <a:spcPts val="0"/>
              </a:spcAft>
              <a:buNone/>
            </a:pPr>
            <a:r>
              <a:t/>
            </a:r>
            <a:endParaRPr b="0" i="0" sz="1050" u="none" cap="none" strike="noStrike">
              <a:solidFill>
                <a:srgbClr val="000000"/>
              </a:solidFill>
              <a:latin typeface="Roboto"/>
              <a:ea typeface="Roboto"/>
              <a:cs typeface="Roboto"/>
              <a:sym typeface="Roboto"/>
            </a:endParaRPr>
          </a:p>
          <a:p>
            <a:pPr indent="0" lvl="0" marL="0" marR="0" rtl="0" algn="l">
              <a:lnSpc>
                <a:spcPct val="115000"/>
              </a:lnSpc>
              <a:spcBef>
                <a:spcPts val="0"/>
              </a:spcBef>
              <a:spcAft>
                <a:spcPts val="0"/>
              </a:spcAft>
              <a:buNone/>
            </a:pPr>
            <a:r>
              <a:rPr b="0" i="0" lang="en-US" sz="1050" u="none" cap="none" strike="noStrike">
                <a:solidFill>
                  <a:srgbClr val="000000"/>
                </a:solidFill>
                <a:latin typeface="Roboto"/>
                <a:ea typeface="Roboto"/>
                <a:cs typeface="Roboto"/>
                <a:sym typeface="Roboto"/>
              </a:rPr>
              <a:t>2. Most users do not make a purchase during their initial visit. The most common ways users are drawn back to the site for a purchase are:</a:t>
            </a:r>
            <a:endParaRPr/>
          </a:p>
          <a:p>
            <a:pPr indent="-304800" lvl="0" marL="457200" marR="0" rtl="0" algn="l">
              <a:lnSpc>
                <a:spcPct val="115000"/>
              </a:lnSpc>
              <a:spcBef>
                <a:spcPts val="0"/>
              </a:spcBef>
              <a:spcAft>
                <a:spcPts val="0"/>
              </a:spcAft>
              <a:buClr>
                <a:srgbClr val="000000"/>
              </a:buClr>
              <a:buSzPts val="1200"/>
              <a:buFont typeface="Roboto"/>
              <a:buChar char="●"/>
            </a:pPr>
            <a:r>
              <a:rPr b="0" i="0" lang="en-US" sz="1050" u="none" cap="none" strike="noStrike">
                <a:solidFill>
                  <a:srgbClr val="000000"/>
                </a:solidFill>
                <a:latin typeface="Roboto"/>
                <a:ea typeface="Roboto"/>
                <a:cs typeface="Roboto"/>
                <a:sym typeface="Roboto"/>
              </a:rPr>
              <a:t>Weekly Newsletter</a:t>
            </a:r>
            <a:endParaRPr/>
          </a:p>
          <a:p>
            <a:pPr indent="-304800" lvl="0" marL="457200" marR="0" rtl="0" algn="l">
              <a:lnSpc>
                <a:spcPct val="115000"/>
              </a:lnSpc>
              <a:spcBef>
                <a:spcPts val="0"/>
              </a:spcBef>
              <a:spcAft>
                <a:spcPts val="0"/>
              </a:spcAft>
              <a:buClr>
                <a:srgbClr val="000000"/>
              </a:buClr>
              <a:buSzPts val="1200"/>
              <a:buFont typeface="Roboto"/>
              <a:buChar char="●"/>
            </a:pPr>
            <a:r>
              <a:rPr b="0" i="0" lang="en-US" sz="1050" u="none" cap="none" strike="noStrike">
                <a:solidFill>
                  <a:srgbClr val="000000"/>
                </a:solidFill>
                <a:latin typeface="Roboto"/>
                <a:ea typeface="Roboto"/>
                <a:cs typeface="Roboto"/>
                <a:sym typeface="Roboto"/>
              </a:rPr>
              <a:t>Retargetting Ad</a:t>
            </a:r>
            <a:endParaRPr b="0" i="0" sz="1050" u="none" cap="none" strike="noStrike">
              <a:solidFill>
                <a:srgbClr val="000000"/>
              </a:solidFill>
              <a:latin typeface="Roboto"/>
              <a:ea typeface="Roboto"/>
              <a:cs typeface="Roboto"/>
              <a:sym typeface="Roboto"/>
            </a:endParaRPr>
          </a:p>
          <a:p>
            <a:pPr indent="0" lvl="0" marL="0" marR="0" rtl="0" algn="l">
              <a:lnSpc>
                <a:spcPct val="115000"/>
              </a:lnSpc>
              <a:spcBef>
                <a:spcPts val="0"/>
              </a:spcBef>
              <a:spcAft>
                <a:spcPts val="0"/>
              </a:spcAft>
              <a:buNone/>
            </a:pPr>
            <a:r>
              <a:t/>
            </a:r>
            <a:endParaRPr b="0" i="0" sz="1050" u="none" cap="none" strike="noStrike">
              <a:solidFill>
                <a:srgbClr val="000000"/>
              </a:solidFill>
              <a:latin typeface="Roboto"/>
              <a:ea typeface="Roboto"/>
              <a:cs typeface="Roboto"/>
              <a:sym typeface="Roboto"/>
            </a:endParaRPr>
          </a:p>
          <a:p>
            <a:pPr indent="0" lvl="0" marL="0" marR="0" rtl="0" algn="l">
              <a:lnSpc>
                <a:spcPct val="115000"/>
              </a:lnSpc>
              <a:spcBef>
                <a:spcPts val="0"/>
              </a:spcBef>
              <a:spcAft>
                <a:spcPts val="0"/>
              </a:spcAft>
              <a:buNone/>
            </a:pPr>
            <a:r>
              <a:rPr b="0" i="0" lang="en-US" sz="1050" u="none" cap="none" strike="noStrike">
                <a:solidFill>
                  <a:srgbClr val="000000"/>
                </a:solidFill>
                <a:latin typeface="Roboto"/>
                <a:ea typeface="Roboto"/>
                <a:cs typeface="Roboto"/>
                <a:sym typeface="Roboto"/>
              </a:rPr>
              <a:t>The conversion rates for each step of the purchasing process are shown </a:t>
            </a:r>
            <a:r>
              <a:rPr lang="en-US" sz="1050">
                <a:latin typeface="Roboto"/>
                <a:ea typeface="Roboto"/>
                <a:cs typeface="Roboto"/>
                <a:sym typeface="Roboto"/>
              </a:rPr>
              <a:t>to the right</a:t>
            </a:r>
            <a:r>
              <a:rPr b="0" i="0" lang="en-US" sz="1050" u="none" cap="none" strike="noStrike">
                <a:solidFill>
                  <a:srgbClr val="000000"/>
                </a:solidFill>
                <a:latin typeface="Roboto"/>
                <a:ea typeface="Roboto"/>
                <a:cs typeface="Roboto"/>
                <a:sym typeface="Roboto"/>
              </a:rPr>
              <a:t>. Most customers make i</a:t>
            </a:r>
            <a:r>
              <a:rPr lang="en-US" sz="1050">
                <a:latin typeface="Roboto"/>
                <a:ea typeface="Roboto"/>
                <a:cs typeface="Roboto"/>
                <a:sym typeface="Roboto"/>
              </a:rPr>
              <a:t>t to the checkout stage, but only 25% then proceed to complete a purchase.</a:t>
            </a:r>
            <a:endParaRPr sz="1050">
              <a:latin typeface="Roboto"/>
              <a:ea typeface="Roboto"/>
              <a:cs typeface="Roboto"/>
              <a:sym typeface="Roboto"/>
            </a:endParaRPr>
          </a:p>
          <a:p>
            <a:pPr indent="0" lvl="0" marL="0" marR="0" rtl="0" algn="l">
              <a:lnSpc>
                <a:spcPct val="115000"/>
              </a:lnSpc>
              <a:spcBef>
                <a:spcPts val="0"/>
              </a:spcBef>
              <a:spcAft>
                <a:spcPts val="0"/>
              </a:spcAft>
              <a:buNone/>
            </a:pPr>
            <a:r>
              <a:rPr lang="en-US" sz="1050">
                <a:latin typeface="Roboto"/>
                <a:ea typeface="Roboto"/>
                <a:cs typeface="Roboto"/>
                <a:sym typeface="Roboto"/>
              </a:rPr>
              <a:t>Conversion rate calculation: visits (current row) / visits (previous row) * 100</a:t>
            </a:r>
            <a:endParaRPr sz="1050">
              <a:latin typeface="Roboto"/>
              <a:ea typeface="Roboto"/>
              <a:cs typeface="Roboto"/>
              <a:sym typeface="Roboto"/>
            </a:endParaRPr>
          </a:p>
          <a:p>
            <a:pPr indent="-228600" lvl="0" marL="457200" marR="0" rtl="0" algn="l">
              <a:lnSpc>
                <a:spcPct val="115000"/>
              </a:lnSpc>
              <a:spcBef>
                <a:spcPts val="0"/>
              </a:spcBef>
              <a:spcAft>
                <a:spcPts val="0"/>
              </a:spcAft>
              <a:buClr>
                <a:srgbClr val="000000"/>
              </a:buClr>
              <a:buSzPts val="1200"/>
              <a:buFont typeface="Roboto"/>
              <a:buNone/>
            </a:pPr>
            <a:r>
              <a:t/>
            </a:r>
            <a:endParaRPr b="0" i="0" sz="1200" u="none" cap="none" strike="noStrike">
              <a:solidFill>
                <a:srgbClr val="000000"/>
              </a:solidFill>
              <a:latin typeface="Roboto"/>
              <a:ea typeface="Roboto"/>
              <a:cs typeface="Roboto"/>
              <a:sym typeface="Roboto"/>
            </a:endParaRPr>
          </a:p>
        </p:txBody>
      </p:sp>
      <p:graphicFrame>
        <p:nvGraphicFramePr>
          <p:cNvPr id="406" name="Google Shape;406;p18"/>
          <p:cNvGraphicFramePr/>
          <p:nvPr/>
        </p:nvGraphicFramePr>
        <p:xfrm>
          <a:off x="5179100" y="2319713"/>
          <a:ext cx="3000000" cy="3000000"/>
        </p:xfrm>
        <a:graphic>
          <a:graphicData uri="http://schemas.openxmlformats.org/drawingml/2006/table">
            <a:tbl>
              <a:tblPr>
                <a:noFill/>
                <a:tableStyleId>{CDE484A6-6A4C-406C-AEAD-C6C36131A6E1}</a:tableStyleId>
              </a:tblPr>
              <a:tblGrid>
                <a:gridCol w="1407275"/>
                <a:gridCol w="1402975"/>
                <a:gridCol w="1060625"/>
              </a:tblGrid>
              <a:tr h="416800">
                <a:tc>
                  <a:txBody>
                    <a:bodyPr/>
                    <a:lstStyle/>
                    <a:p>
                      <a:pPr indent="0" lvl="0" marL="0" marR="0" rtl="0" algn="ctr">
                        <a:lnSpc>
                          <a:spcPct val="100000"/>
                        </a:lnSpc>
                        <a:spcBef>
                          <a:spcPts val="0"/>
                        </a:spcBef>
                        <a:spcAft>
                          <a:spcPts val="0"/>
                        </a:spcAft>
                        <a:buNone/>
                      </a:pPr>
                      <a:r>
                        <a:rPr lang="en-US" sz="1200">
                          <a:solidFill>
                            <a:schemeClr val="lt1"/>
                          </a:solidFill>
                        </a:rPr>
                        <a:t>page_name</a:t>
                      </a:r>
                      <a:endParaRPr sz="1200">
                        <a:solidFill>
                          <a:schemeClr val="lt1"/>
                        </a:solidFill>
                      </a:endParaRPr>
                    </a:p>
                  </a:txBody>
                  <a:tcPr marT="9525" marB="0" marR="9525" marL="9525" anchor="b">
                    <a:solidFill>
                      <a:srgbClr val="204056">
                        <a:alpha val="82352"/>
                      </a:srgbClr>
                    </a:solidFill>
                  </a:tcPr>
                </a:tc>
                <a:tc>
                  <a:txBody>
                    <a:bodyPr/>
                    <a:lstStyle/>
                    <a:p>
                      <a:pPr indent="0" lvl="0" marL="0" marR="0" rtl="0" algn="ctr">
                        <a:lnSpc>
                          <a:spcPct val="100000"/>
                        </a:lnSpc>
                        <a:spcBef>
                          <a:spcPts val="0"/>
                        </a:spcBef>
                        <a:spcAft>
                          <a:spcPts val="0"/>
                        </a:spcAft>
                        <a:buNone/>
                      </a:pPr>
                      <a:r>
                        <a:rPr lang="en-US" sz="1200">
                          <a:solidFill>
                            <a:schemeClr val="lt1"/>
                          </a:solidFill>
                        </a:rPr>
                        <a:t>visits</a:t>
                      </a:r>
                      <a:endParaRPr sz="1200">
                        <a:solidFill>
                          <a:schemeClr val="lt1"/>
                        </a:solidFill>
                      </a:endParaRPr>
                    </a:p>
                  </a:txBody>
                  <a:tcPr marT="9525" marB="0" marR="9525" marL="9525" anchor="b">
                    <a:solidFill>
                      <a:srgbClr val="204056">
                        <a:alpha val="82352"/>
                      </a:srgbClr>
                    </a:solidFill>
                  </a:tcPr>
                </a:tc>
                <a:tc>
                  <a:txBody>
                    <a:bodyPr/>
                    <a:lstStyle/>
                    <a:p>
                      <a:pPr indent="0" lvl="0" marL="0" marR="0" rtl="0" algn="ctr">
                        <a:lnSpc>
                          <a:spcPct val="100000"/>
                        </a:lnSpc>
                        <a:spcBef>
                          <a:spcPts val="0"/>
                        </a:spcBef>
                        <a:spcAft>
                          <a:spcPts val="0"/>
                        </a:spcAft>
                        <a:buNone/>
                      </a:pPr>
                      <a:r>
                        <a:rPr lang="en-US" sz="1200">
                          <a:solidFill>
                            <a:schemeClr val="lt1"/>
                          </a:solidFill>
                        </a:rPr>
                        <a:t>conversion</a:t>
                      </a:r>
                      <a:endParaRPr sz="1200">
                        <a:solidFill>
                          <a:schemeClr val="lt1"/>
                        </a:solidFill>
                      </a:endParaRPr>
                    </a:p>
                    <a:p>
                      <a:pPr indent="0" lvl="0" marL="0" marR="0" rtl="0" algn="ctr">
                        <a:lnSpc>
                          <a:spcPct val="100000"/>
                        </a:lnSpc>
                        <a:spcBef>
                          <a:spcPts val="0"/>
                        </a:spcBef>
                        <a:spcAft>
                          <a:spcPts val="0"/>
                        </a:spcAft>
                        <a:buNone/>
                      </a:pPr>
                      <a:r>
                        <a:rPr lang="en-US" sz="1200">
                          <a:solidFill>
                            <a:schemeClr val="lt1"/>
                          </a:solidFill>
                        </a:rPr>
                        <a:t>rate</a:t>
                      </a:r>
                      <a:endParaRPr sz="1200">
                        <a:solidFill>
                          <a:schemeClr val="lt1"/>
                        </a:solidFill>
                      </a:endParaRPr>
                    </a:p>
                  </a:txBody>
                  <a:tcPr marT="9525" marB="0" marR="9525" marL="9525" anchor="b">
                    <a:solidFill>
                      <a:srgbClr val="204056">
                        <a:alpha val="82352"/>
                      </a:srgbClr>
                    </a:solidFill>
                  </a:tcPr>
                </a:tc>
              </a:tr>
              <a:tr h="416800">
                <a:tc>
                  <a:txBody>
                    <a:bodyPr/>
                    <a:lstStyle/>
                    <a:p>
                      <a:pPr indent="0" lvl="0" marL="0" marR="0" rtl="0" algn="ctr">
                        <a:lnSpc>
                          <a:spcPct val="100000"/>
                        </a:lnSpc>
                        <a:spcBef>
                          <a:spcPts val="0"/>
                        </a:spcBef>
                        <a:spcAft>
                          <a:spcPts val="0"/>
                        </a:spcAft>
                        <a:buNone/>
                      </a:pPr>
                      <a:r>
                        <a:rPr lang="en-US" sz="1200">
                          <a:solidFill>
                            <a:srgbClr val="646466"/>
                          </a:solidFill>
                        </a:rPr>
                        <a:t>1 - landing_page</a:t>
                      </a:r>
                      <a:endParaRPr sz="1200">
                        <a:solidFill>
                          <a:srgbClr val="646466"/>
                        </a:solidFill>
                      </a:endParaRPr>
                    </a:p>
                  </a:txBody>
                  <a:tcPr marT="9525" marB="0" marR="9525" marL="9525" anchor="b"/>
                </a:tc>
                <a:tc>
                  <a:txBody>
                    <a:bodyPr/>
                    <a:lstStyle/>
                    <a:p>
                      <a:pPr indent="0" lvl="0" marL="0" marR="0" rtl="0" algn="ctr">
                        <a:lnSpc>
                          <a:spcPct val="100000"/>
                        </a:lnSpc>
                        <a:spcBef>
                          <a:spcPts val="0"/>
                        </a:spcBef>
                        <a:spcAft>
                          <a:spcPts val="0"/>
                        </a:spcAft>
                        <a:buNone/>
                      </a:pPr>
                      <a:r>
                        <a:rPr lang="en-US" sz="1200">
                          <a:solidFill>
                            <a:srgbClr val="646466"/>
                          </a:solidFill>
                        </a:rPr>
                        <a:t>110189666</a:t>
                      </a:r>
                      <a:endParaRPr sz="1200">
                        <a:solidFill>
                          <a:srgbClr val="646466"/>
                        </a:solidFill>
                      </a:endParaRPr>
                    </a:p>
                  </a:txBody>
                  <a:tcPr marT="9525" marB="0" marR="9525" marL="9525" anchor="b"/>
                </a:tc>
                <a:tc>
                  <a:txBody>
                    <a:bodyPr/>
                    <a:lstStyle/>
                    <a:p>
                      <a:pPr indent="0" lvl="0" marL="0" marR="0" rtl="0" algn="ctr">
                        <a:lnSpc>
                          <a:spcPct val="100000"/>
                        </a:lnSpc>
                        <a:spcBef>
                          <a:spcPts val="0"/>
                        </a:spcBef>
                        <a:spcAft>
                          <a:spcPts val="0"/>
                        </a:spcAft>
                        <a:buNone/>
                      </a:pPr>
                      <a:r>
                        <a:rPr lang="en-US" sz="1200">
                          <a:solidFill>
                            <a:srgbClr val="646466"/>
                          </a:solidFill>
                        </a:rPr>
                        <a:t>100%</a:t>
                      </a:r>
                      <a:endParaRPr sz="1200">
                        <a:solidFill>
                          <a:srgbClr val="646466"/>
                        </a:solidFill>
                      </a:endParaRPr>
                    </a:p>
                  </a:txBody>
                  <a:tcPr marT="9525" marB="0" marR="9525" marL="9525" anchor="b"/>
                </a:tc>
              </a:tr>
              <a:tr h="416800">
                <a:tc>
                  <a:txBody>
                    <a:bodyPr/>
                    <a:lstStyle/>
                    <a:p>
                      <a:pPr indent="0" lvl="0" marL="0" marR="0" rtl="0" algn="ctr">
                        <a:lnSpc>
                          <a:spcPct val="100000"/>
                        </a:lnSpc>
                        <a:spcBef>
                          <a:spcPts val="0"/>
                        </a:spcBef>
                        <a:spcAft>
                          <a:spcPts val="0"/>
                        </a:spcAft>
                        <a:buNone/>
                      </a:pPr>
                      <a:r>
                        <a:rPr lang="en-US" sz="1200">
                          <a:solidFill>
                            <a:srgbClr val="646466"/>
                          </a:solidFill>
                        </a:rPr>
                        <a:t>2 - shopping_cart</a:t>
                      </a:r>
                      <a:endParaRPr sz="1200">
                        <a:solidFill>
                          <a:srgbClr val="646466"/>
                        </a:solidFill>
                      </a:endParaRPr>
                    </a:p>
                  </a:txBody>
                  <a:tcPr marT="9525" marB="0" marR="9525" marL="9525" anchor="b"/>
                </a:tc>
                <a:tc>
                  <a:txBody>
                    <a:bodyPr/>
                    <a:lstStyle/>
                    <a:p>
                      <a:pPr indent="0" lvl="0" marL="0" marR="0" rtl="0" algn="ctr">
                        <a:lnSpc>
                          <a:spcPct val="100000"/>
                        </a:lnSpc>
                        <a:spcBef>
                          <a:spcPts val="0"/>
                        </a:spcBef>
                        <a:spcAft>
                          <a:spcPts val="0"/>
                        </a:spcAft>
                        <a:buNone/>
                      </a:pPr>
                      <a:r>
                        <a:rPr lang="en-US" sz="1200">
                          <a:solidFill>
                            <a:srgbClr val="646466"/>
                          </a:solidFill>
                        </a:rPr>
                        <a:t>104449050</a:t>
                      </a:r>
                      <a:endParaRPr sz="1200">
                        <a:solidFill>
                          <a:srgbClr val="646466"/>
                        </a:solidFill>
                      </a:endParaRPr>
                    </a:p>
                  </a:txBody>
                  <a:tcPr marT="9525" marB="0" marR="9525" marL="9525" anchor="b"/>
                </a:tc>
                <a:tc>
                  <a:txBody>
                    <a:bodyPr/>
                    <a:lstStyle/>
                    <a:p>
                      <a:pPr indent="0" lvl="0" marL="0" marR="0" rtl="0" algn="ctr">
                        <a:lnSpc>
                          <a:spcPct val="100000"/>
                        </a:lnSpc>
                        <a:spcBef>
                          <a:spcPts val="0"/>
                        </a:spcBef>
                        <a:spcAft>
                          <a:spcPts val="0"/>
                        </a:spcAft>
                        <a:buNone/>
                      </a:pPr>
                      <a:r>
                        <a:rPr lang="en-US" sz="1200">
                          <a:solidFill>
                            <a:srgbClr val="646466"/>
                          </a:solidFill>
                        </a:rPr>
                        <a:t>95%</a:t>
                      </a:r>
                      <a:endParaRPr sz="1200">
                        <a:solidFill>
                          <a:srgbClr val="646466"/>
                        </a:solidFill>
                      </a:endParaRPr>
                    </a:p>
                  </a:txBody>
                  <a:tcPr marT="9525" marB="0" marR="9525" marL="9525" anchor="b"/>
                </a:tc>
              </a:tr>
              <a:tr h="416800">
                <a:tc>
                  <a:txBody>
                    <a:bodyPr/>
                    <a:lstStyle/>
                    <a:p>
                      <a:pPr indent="0" lvl="0" marL="0" marR="0" rtl="0" algn="ctr">
                        <a:lnSpc>
                          <a:spcPct val="100000"/>
                        </a:lnSpc>
                        <a:spcBef>
                          <a:spcPts val="0"/>
                        </a:spcBef>
                        <a:spcAft>
                          <a:spcPts val="0"/>
                        </a:spcAft>
                        <a:buNone/>
                      </a:pPr>
                      <a:r>
                        <a:rPr lang="en-US" sz="1200">
                          <a:solidFill>
                            <a:srgbClr val="646466"/>
                          </a:solidFill>
                        </a:rPr>
                        <a:t>3 - checkout</a:t>
                      </a:r>
                      <a:endParaRPr sz="1200">
                        <a:solidFill>
                          <a:srgbClr val="646466"/>
                        </a:solidFill>
                      </a:endParaRPr>
                    </a:p>
                  </a:txBody>
                  <a:tcPr marT="9525" marB="0" marR="9525" marL="9525" anchor="b"/>
                </a:tc>
                <a:tc>
                  <a:txBody>
                    <a:bodyPr/>
                    <a:lstStyle/>
                    <a:p>
                      <a:pPr indent="0" lvl="0" marL="0" marR="0" rtl="0" algn="ctr">
                        <a:lnSpc>
                          <a:spcPct val="100000"/>
                        </a:lnSpc>
                        <a:spcBef>
                          <a:spcPts val="0"/>
                        </a:spcBef>
                        <a:spcAft>
                          <a:spcPts val="0"/>
                        </a:spcAft>
                        <a:buNone/>
                      </a:pPr>
                      <a:r>
                        <a:rPr lang="en-US" sz="1200">
                          <a:solidFill>
                            <a:srgbClr val="646466"/>
                          </a:solidFill>
                        </a:rPr>
                        <a:t>78720797</a:t>
                      </a:r>
                      <a:endParaRPr sz="1200">
                        <a:solidFill>
                          <a:srgbClr val="646466"/>
                        </a:solidFill>
                      </a:endParaRPr>
                    </a:p>
                  </a:txBody>
                  <a:tcPr marT="9525" marB="0" marR="9525" marL="9525" anchor="b"/>
                </a:tc>
                <a:tc>
                  <a:txBody>
                    <a:bodyPr/>
                    <a:lstStyle/>
                    <a:p>
                      <a:pPr indent="0" lvl="0" marL="0" marR="0" rtl="0" algn="ctr">
                        <a:lnSpc>
                          <a:spcPct val="100000"/>
                        </a:lnSpc>
                        <a:spcBef>
                          <a:spcPts val="0"/>
                        </a:spcBef>
                        <a:spcAft>
                          <a:spcPts val="0"/>
                        </a:spcAft>
                        <a:buNone/>
                      </a:pPr>
                      <a:r>
                        <a:rPr lang="en-US" sz="1200">
                          <a:solidFill>
                            <a:srgbClr val="646466"/>
                          </a:solidFill>
                        </a:rPr>
                        <a:t>75%</a:t>
                      </a:r>
                      <a:endParaRPr sz="1200">
                        <a:solidFill>
                          <a:srgbClr val="646466"/>
                        </a:solidFill>
                      </a:endParaRPr>
                    </a:p>
                  </a:txBody>
                  <a:tcPr marT="9525" marB="0" marR="9525" marL="9525" anchor="b"/>
                </a:tc>
              </a:tr>
              <a:tr h="335475">
                <a:tc>
                  <a:txBody>
                    <a:bodyPr/>
                    <a:lstStyle/>
                    <a:p>
                      <a:pPr indent="0" lvl="0" marL="0" marR="0" rtl="0" algn="ctr">
                        <a:lnSpc>
                          <a:spcPct val="100000"/>
                        </a:lnSpc>
                        <a:spcBef>
                          <a:spcPts val="0"/>
                        </a:spcBef>
                        <a:spcAft>
                          <a:spcPts val="0"/>
                        </a:spcAft>
                        <a:buNone/>
                      </a:pPr>
                      <a:r>
                        <a:rPr lang="en-US" sz="1200">
                          <a:solidFill>
                            <a:srgbClr val="646466"/>
                          </a:solidFill>
                        </a:rPr>
                        <a:t>4 - purchase</a:t>
                      </a:r>
                      <a:endParaRPr sz="1200">
                        <a:solidFill>
                          <a:srgbClr val="646466"/>
                        </a:solidFill>
                      </a:endParaRPr>
                    </a:p>
                  </a:txBody>
                  <a:tcPr marT="9525" marB="0" marR="9525" marL="9525" anchor="b"/>
                </a:tc>
                <a:tc>
                  <a:txBody>
                    <a:bodyPr/>
                    <a:lstStyle/>
                    <a:p>
                      <a:pPr indent="0" lvl="0" marL="0" marR="0" rtl="0" algn="ctr">
                        <a:lnSpc>
                          <a:spcPct val="100000"/>
                        </a:lnSpc>
                        <a:spcBef>
                          <a:spcPts val="0"/>
                        </a:spcBef>
                        <a:spcAft>
                          <a:spcPts val="0"/>
                        </a:spcAft>
                        <a:buNone/>
                      </a:pPr>
                      <a:r>
                        <a:rPr lang="en-US" sz="1200">
                          <a:solidFill>
                            <a:srgbClr val="646466"/>
                          </a:solidFill>
                        </a:rPr>
                        <a:t>19690862</a:t>
                      </a:r>
                      <a:endParaRPr sz="1200">
                        <a:solidFill>
                          <a:srgbClr val="646466"/>
                        </a:solidFill>
                      </a:endParaRPr>
                    </a:p>
                  </a:txBody>
                  <a:tcPr marT="9525" marB="0" marR="9525" marL="9525" anchor="b"/>
                </a:tc>
                <a:tc>
                  <a:txBody>
                    <a:bodyPr/>
                    <a:lstStyle/>
                    <a:p>
                      <a:pPr indent="0" lvl="0" marL="0" marR="0" rtl="0" algn="ctr">
                        <a:lnSpc>
                          <a:spcPct val="100000"/>
                        </a:lnSpc>
                        <a:spcBef>
                          <a:spcPts val="0"/>
                        </a:spcBef>
                        <a:spcAft>
                          <a:spcPts val="0"/>
                        </a:spcAft>
                        <a:buNone/>
                      </a:pPr>
                      <a:r>
                        <a:rPr lang="en-US" sz="1200">
                          <a:solidFill>
                            <a:srgbClr val="646466"/>
                          </a:solidFill>
                        </a:rPr>
                        <a:t>25%</a:t>
                      </a:r>
                      <a:endParaRPr sz="1200">
                        <a:solidFill>
                          <a:srgbClr val="646466"/>
                        </a:solidFill>
                      </a:endParaRPr>
                    </a:p>
                  </a:txBody>
                  <a:tcPr marT="9525" marB="0" marR="9525" marL="9525" anchor="b"/>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04056">
            <a:alpha val="82350"/>
          </a:srgbClr>
        </a:solidFill>
      </p:bgPr>
    </p:bg>
    <p:spTree>
      <p:nvGrpSpPr>
        <p:cNvPr id="410" name="Shape 410"/>
        <p:cNvGrpSpPr/>
        <p:nvPr/>
      </p:nvGrpSpPr>
      <p:grpSpPr>
        <a:xfrm>
          <a:off x="0" y="0"/>
          <a:ext cx="0" cy="0"/>
          <a:chOff x="0" y="0"/>
          <a:chExt cx="0" cy="0"/>
        </a:xfrm>
      </p:grpSpPr>
      <p:sp>
        <p:nvSpPr>
          <p:cNvPr id="411" name="Google Shape;411;g157488c70d9_0_0"/>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lang="en-US" sz="4800">
                <a:solidFill>
                  <a:srgbClr val="FFFFFF"/>
                </a:solidFill>
                <a:latin typeface="Roboto Black"/>
                <a:ea typeface="Roboto Black"/>
                <a:cs typeface="Roboto Black"/>
                <a:sym typeface="Roboto Black"/>
              </a:rPr>
              <a:t>8</a:t>
            </a:r>
            <a:r>
              <a:rPr b="0" i="0" lang="en-US" sz="4800" u="none" cap="none" strike="noStrike">
                <a:solidFill>
                  <a:srgbClr val="FFFFFF"/>
                </a:solidFill>
                <a:latin typeface="Roboto Black"/>
                <a:ea typeface="Roboto Black"/>
                <a:cs typeface="Roboto Black"/>
                <a:sym typeface="Roboto Black"/>
              </a:rPr>
              <a:t>. Camp</a:t>
            </a:r>
            <a:r>
              <a:rPr lang="en-US" sz="4800">
                <a:solidFill>
                  <a:srgbClr val="FFFFFF"/>
                </a:solidFill>
                <a:latin typeface="Roboto Black"/>
                <a:ea typeface="Roboto Black"/>
                <a:cs typeface="Roboto Black"/>
                <a:sym typeface="Roboto Black"/>
              </a:rPr>
              <a:t>aign Investment</a:t>
            </a:r>
            <a:r>
              <a:rPr b="0" i="0" lang="en-US" sz="4800" u="none" cap="none" strike="noStrike">
                <a:solidFill>
                  <a:srgbClr val="FFFFFF"/>
                </a:solidFill>
                <a:latin typeface="Roboto Black"/>
                <a:ea typeface="Roboto Black"/>
                <a:cs typeface="Roboto Black"/>
                <a:sym typeface="Roboto Black"/>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
          <p:cNvSpPr txBox="1"/>
          <p:nvPr>
            <p:ph type="title"/>
          </p:nvPr>
        </p:nvSpPr>
        <p:spPr>
          <a:xfrm>
            <a:off x="311700" y="1402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US">
                <a:solidFill>
                  <a:srgbClr val="295269"/>
                </a:solidFill>
              </a:rPr>
              <a:t>Questions</a:t>
            </a:r>
            <a:endParaRPr b="1">
              <a:solidFill>
                <a:srgbClr val="295269"/>
              </a:solidFill>
              <a:latin typeface="Roboto"/>
              <a:ea typeface="Roboto"/>
              <a:cs typeface="Roboto"/>
              <a:sym typeface="Roboto"/>
            </a:endParaRPr>
          </a:p>
        </p:txBody>
      </p:sp>
      <p:sp>
        <p:nvSpPr>
          <p:cNvPr id="299" name="Google Shape;299;p2"/>
          <p:cNvSpPr txBox="1"/>
          <p:nvPr/>
        </p:nvSpPr>
        <p:spPr>
          <a:xfrm>
            <a:off x="311700" y="1265275"/>
            <a:ext cx="8061300" cy="3256500"/>
          </a:xfrm>
          <a:prstGeom prst="rect">
            <a:avLst/>
          </a:prstGeom>
          <a:noFill/>
          <a:ln>
            <a:noFill/>
          </a:ln>
        </p:spPr>
        <p:txBody>
          <a:bodyPr anchorCtr="0" anchor="ctr" bIns="91425" lIns="91425" spcFirstLastPara="1" rIns="91425" wrap="square" tIns="91425">
            <a:noAutofit/>
          </a:bodyPr>
          <a:lstStyle/>
          <a:p>
            <a:pPr indent="-381000" lvl="0" marL="457200" marR="0" rtl="0" algn="l">
              <a:lnSpc>
                <a:spcPct val="115000"/>
              </a:lnSpc>
              <a:spcBef>
                <a:spcPts val="1100"/>
              </a:spcBef>
              <a:spcAft>
                <a:spcPts val="0"/>
              </a:spcAft>
              <a:buClr>
                <a:srgbClr val="222222"/>
              </a:buClr>
              <a:buSzPts val="2400"/>
              <a:buFont typeface="Roboto"/>
              <a:buAutoNum type="arabicPeriod"/>
            </a:pPr>
            <a:r>
              <a:rPr b="0" i="0" lang="en-US" sz="2000" u="none" cap="none" strike="noStrike">
                <a:solidFill>
                  <a:srgbClr val="222222"/>
                </a:solidFill>
                <a:highlight>
                  <a:srgbClr val="FFFFFF"/>
                </a:highlight>
                <a:latin typeface="Roboto"/>
                <a:ea typeface="Roboto"/>
                <a:cs typeface="Roboto"/>
                <a:sym typeface="Roboto"/>
              </a:rPr>
              <a:t>What campaigns and sources are used, and how are they related?</a:t>
            </a:r>
            <a:endParaRPr b="0" i="0" sz="2000" u="none" cap="none" strike="noStrike">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0"/>
              </a:spcBef>
              <a:spcAft>
                <a:spcPts val="0"/>
              </a:spcAft>
              <a:buClr>
                <a:srgbClr val="222222"/>
              </a:buClr>
              <a:buSzPts val="2400"/>
              <a:buFont typeface="Roboto"/>
              <a:buAutoNum type="arabicPeriod"/>
            </a:pPr>
            <a:r>
              <a:rPr b="0" i="0" lang="en-US" sz="2000" u="none" cap="none" strike="noStrike">
                <a:solidFill>
                  <a:srgbClr val="222222"/>
                </a:solidFill>
                <a:highlight>
                  <a:srgbClr val="FFFFFF"/>
                </a:highlight>
                <a:latin typeface="Roboto"/>
                <a:ea typeface="Roboto"/>
                <a:cs typeface="Roboto"/>
                <a:sym typeface="Roboto"/>
              </a:rPr>
              <a:t>What pages are on the website?</a:t>
            </a:r>
            <a:endParaRPr b="0" i="0" sz="2000" u="none" cap="none" strike="noStrike">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0"/>
              </a:spcBef>
              <a:spcAft>
                <a:spcPts val="0"/>
              </a:spcAft>
              <a:buClr>
                <a:srgbClr val="222222"/>
              </a:buClr>
              <a:buSzPts val="2400"/>
              <a:buFont typeface="Roboto"/>
              <a:buAutoNum type="arabicPeriod"/>
            </a:pPr>
            <a:r>
              <a:rPr b="0" i="0" lang="en-US" sz="2000" u="none" cap="none" strike="noStrike">
                <a:solidFill>
                  <a:srgbClr val="222222"/>
                </a:solidFill>
                <a:highlight>
                  <a:srgbClr val="FFFFFF"/>
                </a:highlight>
                <a:latin typeface="Roboto"/>
                <a:ea typeface="Roboto"/>
                <a:cs typeface="Roboto"/>
                <a:sym typeface="Roboto"/>
              </a:rPr>
              <a:t>How many first touches is each campaign responsible for?</a:t>
            </a:r>
            <a:endParaRPr/>
          </a:p>
          <a:p>
            <a:pPr indent="-381000" lvl="0" marL="457200" marR="0" rtl="0" algn="l">
              <a:lnSpc>
                <a:spcPct val="115000"/>
              </a:lnSpc>
              <a:spcBef>
                <a:spcPts val="0"/>
              </a:spcBef>
              <a:spcAft>
                <a:spcPts val="0"/>
              </a:spcAft>
              <a:buClr>
                <a:srgbClr val="222222"/>
              </a:buClr>
              <a:buSzPts val="2400"/>
              <a:buFont typeface="Roboto"/>
              <a:buAutoNum type="arabicPeriod"/>
            </a:pPr>
            <a:r>
              <a:rPr b="0" i="0" lang="en-US" sz="2000" u="none" cap="none" strike="noStrike">
                <a:solidFill>
                  <a:srgbClr val="222222"/>
                </a:solidFill>
                <a:highlight>
                  <a:srgbClr val="FFFFFF"/>
                </a:highlight>
                <a:latin typeface="Roboto"/>
                <a:ea typeface="Roboto"/>
                <a:cs typeface="Roboto"/>
                <a:sym typeface="Roboto"/>
              </a:rPr>
              <a:t>How many last touches is each campaign responsible for?</a:t>
            </a:r>
            <a:endParaRPr/>
          </a:p>
          <a:p>
            <a:pPr indent="-381000" lvl="0" marL="457200" marR="0" rtl="0" algn="l">
              <a:lnSpc>
                <a:spcPct val="115000"/>
              </a:lnSpc>
              <a:spcBef>
                <a:spcPts val="0"/>
              </a:spcBef>
              <a:spcAft>
                <a:spcPts val="0"/>
              </a:spcAft>
              <a:buClr>
                <a:srgbClr val="222222"/>
              </a:buClr>
              <a:buSzPts val="2400"/>
              <a:buFont typeface="Roboto"/>
              <a:buAutoNum type="arabicPeriod"/>
            </a:pPr>
            <a:r>
              <a:rPr b="0" i="0" lang="en-US" sz="2000" u="none" cap="none" strike="noStrike">
                <a:solidFill>
                  <a:srgbClr val="222222"/>
                </a:solidFill>
                <a:highlight>
                  <a:srgbClr val="FFFFFF"/>
                </a:highlight>
                <a:latin typeface="Roboto"/>
                <a:ea typeface="Roboto"/>
                <a:cs typeface="Roboto"/>
                <a:sym typeface="Roboto"/>
              </a:rPr>
              <a:t>How many visitors made a purchase?</a:t>
            </a:r>
            <a:endParaRPr/>
          </a:p>
          <a:p>
            <a:pPr indent="-381000" lvl="0" marL="457200" marR="0" rtl="0" algn="l">
              <a:lnSpc>
                <a:spcPct val="115000"/>
              </a:lnSpc>
              <a:spcBef>
                <a:spcPts val="0"/>
              </a:spcBef>
              <a:spcAft>
                <a:spcPts val="0"/>
              </a:spcAft>
              <a:buClr>
                <a:srgbClr val="222222"/>
              </a:buClr>
              <a:buSzPts val="2400"/>
              <a:buFont typeface="Roboto"/>
              <a:buAutoNum type="arabicPeriod"/>
            </a:pPr>
            <a:r>
              <a:rPr b="0" i="0" lang="en-US" sz="2000" u="none" cap="none" strike="noStrike">
                <a:solidFill>
                  <a:srgbClr val="222222"/>
                </a:solidFill>
                <a:highlight>
                  <a:srgbClr val="FFFFFF"/>
                </a:highlight>
                <a:latin typeface="Roboto"/>
                <a:ea typeface="Roboto"/>
                <a:cs typeface="Roboto"/>
                <a:sym typeface="Roboto"/>
              </a:rPr>
              <a:t>How many last touches on the purchase page is each campaign responsible for?</a:t>
            </a:r>
            <a:endParaRPr/>
          </a:p>
          <a:p>
            <a:pPr indent="-381000" lvl="0" marL="457200" marR="0" rtl="0" algn="l">
              <a:lnSpc>
                <a:spcPct val="115000"/>
              </a:lnSpc>
              <a:spcBef>
                <a:spcPts val="0"/>
              </a:spcBef>
              <a:spcAft>
                <a:spcPts val="0"/>
              </a:spcAft>
              <a:buClr>
                <a:srgbClr val="222222"/>
              </a:buClr>
              <a:buSzPts val="2400"/>
              <a:buFont typeface="Roboto"/>
              <a:buAutoNum type="arabicPeriod"/>
            </a:pPr>
            <a:r>
              <a:rPr b="0" i="0" lang="en-US" sz="2000" u="none" cap="none" strike="noStrike">
                <a:solidFill>
                  <a:srgbClr val="222222"/>
                </a:solidFill>
                <a:highlight>
                  <a:srgbClr val="FFFFFF"/>
                </a:highlight>
                <a:latin typeface="Roboto"/>
                <a:ea typeface="Roboto"/>
                <a:cs typeface="Roboto"/>
                <a:sym typeface="Roboto"/>
              </a:rPr>
              <a:t>What is the typical user journey?</a:t>
            </a:r>
            <a:endParaRPr/>
          </a:p>
          <a:p>
            <a:pPr indent="-381000" lvl="0" marL="457200" marR="0" rtl="0" algn="l">
              <a:lnSpc>
                <a:spcPct val="115000"/>
              </a:lnSpc>
              <a:spcBef>
                <a:spcPts val="0"/>
              </a:spcBef>
              <a:spcAft>
                <a:spcPts val="0"/>
              </a:spcAft>
              <a:buClr>
                <a:srgbClr val="222222"/>
              </a:buClr>
              <a:buSzPts val="2400"/>
              <a:buFont typeface="Roboto"/>
              <a:buAutoNum type="arabicPeriod"/>
            </a:pPr>
            <a:r>
              <a:rPr b="0" i="0" lang="en-US" sz="2000" u="none" cap="none" strike="noStrike">
                <a:solidFill>
                  <a:srgbClr val="222222"/>
                </a:solidFill>
                <a:highlight>
                  <a:srgbClr val="FFFFFF"/>
                </a:highlight>
                <a:latin typeface="Roboto"/>
                <a:ea typeface="Roboto"/>
                <a:cs typeface="Roboto"/>
                <a:sym typeface="Roboto"/>
              </a:rPr>
              <a:t>Which are the 5 most effective campaigns?</a:t>
            </a:r>
            <a:endParaRPr b="0" i="0" sz="2000" u="none" cap="none" strike="noStrike">
              <a:solidFill>
                <a:srgbClr val="222222"/>
              </a:solidFill>
              <a:highlight>
                <a:srgbClr val="FFFFFF"/>
              </a:highlight>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19"/>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US" sz="2400">
                <a:solidFill>
                  <a:srgbClr val="295269"/>
                </a:solidFill>
                <a:latin typeface="Roboto"/>
                <a:ea typeface="Roboto"/>
                <a:cs typeface="Roboto"/>
                <a:sym typeface="Roboto"/>
              </a:rPr>
              <a:t>8</a:t>
            </a:r>
            <a:r>
              <a:rPr b="1" i="0" lang="en-US" sz="2400" u="none" cap="none" strike="noStrike">
                <a:solidFill>
                  <a:srgbClr val="295269"/>
                </a:solidFill>
                <a:latin typeface="Roboto"/>
                <a:ea typeface="Roboto"/>
                <a:cs typeface="Roboto"/>
                <a:sym typeface="Roboto"/>
              </a:rPr>
              <a:t>.1 </a:t>
            </a:r>
            <a:r>
              <a:rPr b="1" lang="en-US" sz="2400">
                <a:solidFill>
                  <a:srgbClr val="295269"/>
                </a:solidFill>
                <a:latin typeface="Roboto"/>
                <a:ea typeface="Roboto"/>
                <a:cs typeface="Roboto"/>
                <a:sym typeface="Roboto"/>
              </a:rPr>
              <a:t>Campaign Reinvestment</a:t>
            </a:r>
            <a:endParaRPr b="1" i="0" sz="2400" u="none" cap="none" strike="noStrike">
              <a:solidFill>
                <a:srgbClr val="295269"/>
              </a:solidFill>
              <a:latin typeface="Roboto"/>
              <a:ea typeface="Roboto"/>
              <a:cs typeface="Roboto"/>
              <a:sym typeface="Roboto"/>
            </a:endParaRPr>
          </a:p>
        </p:txBody>
      </p:sp>
      <p:sp>
        <p:nvSpPr>
          <p:cNvPr id="417" name="Google Shape;417;p19"/>
          <p:cNvSpPr txBox="1"/>
          <p:nvPr/>
        </p:nvSpPr>
        <p:spPr>
          <a:xfrm>
            <a:off x="177975" y="1201325"/>
            <a:ext cx="8520600" cy="8376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lang="en-US" sz="1200">
                <a:latin typeface="Roboto"/>
                <a:ea typeface="Roboto"/>
                <a:cs typeface="Roboto"/>
                <a:sym typeface="Roboto"/>
              </a:rPr>
              <a:t>CoolTshirts can re-invest in 5 campaigns. The best campaigns to invest in are listed in the table below, with the reasoning behind the choice for each. These campaigns will help maximize the number of people exposed to the website and the number of people who return to make a purchase.</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418" name="Google Shape;418;p19"/>
          <p:cNvGraphicFramePr/>
          <p:nvPr/>
        </p:nvGraphicFramePr>
        <p:xfrm>
          <a:off x="134900" y="2038925"/>
          <a:ext cx="3000000" cy="3000000"/>
        </p:xfrm>
        <a:graphic>
          <a:graphicData uri="http://schemas.openxmlformats.org/drawingml/2006/table">
            <a:tbl>
              <a:tblPr>
                <a:noFill/>
                <a:tableStyleId>{CDE484A6-6A4C-406C-AEAD-C6C36131A6E1}</a:tableStyleId>
              </a:tblPr>
              <a:tblGrid>
                <a:gridCol w="2805800"/>
                <a:gridCol w="5714800"/>
              </a:tblGrid>
              <a:tr h="407950">
                <a:tc>
                  <a:txBody>
                    <a:bodyPr/>
                    <a:lstStyle/>
                    <a:p>
                      <a:pPr indent="0" lvl="0" marL="0" marR="0" rtl="0" algn="ctr">
                        <a:lnSpc>
                          <a:spcPct val="100000"/>
                        </a:lnSpc>
                        <a:spcBef>
                          <a:spcPts val="0"/>
                        </a:spcBef>
                        <a:spcAft>
                          <a:spcPts val="0"/>
                        </a:spcAft>
                        <a:buClr>
                          <a:srgbClr val="000000"/>
                        </a:buClr>
                        <a:buSzPts val="1000"/>
                        <a:buFont typeface="Arial"/>
                        <a:buNone/>
                      </a:pPr>
                      <a:r>
                        <a:rPr b="1" lang="en-US" sz="1200">
                          <a:solidFill>
                            <a:srgbClr val="FFFFFF"/>
                          </a:solidFill>
                        </a:rPr>
                        <a:t>Campaign</a:t>
                      </a:r>
                      <a:endParaRPr b="1" sz="1200" u="none" cap="none" strike="noStrike">
                        <a:solidFill>
                          <a:srgbClr val="FFFFFF"/>
                        </a:solidFill>
                      </a:endParaRPr>
                    </a:p>
                  </a:txBody>
                  <a:tcPr marT="91425" marB="91425" marR="91425" marL="91425">
                    <a:solidFill>
                      <a:srgbClr val="204056">
                        <a:alpha val="82352"/>
                      </a:srgbClr>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lang="en-US" sz="1200">
                          <a:solidFill>
                            <a:srgbClr val="FFFFFF"/>
                          </a:solidFill>
                        </a:rPr>
                        <a:t>Justification</a:t>
                      </a:r>
                      <a:endParaRPr b="1" sz="1200" u="none" cap="none" strike="noStrike">
                        <a:solidFill>
                          <a:srgbClr val="FFFFFF"/>
                        </a:solidFill>
                      </a:endParaRPr>
                    </a:p>
                  </a:txBody>
                  <a:tcPr marT="91425" marB="91425" marR="91425" marL="91425">
                    <a:solidFill>
                      <a:srgbClr val="204056">
                        <a:alpha val="82352"/>
                      </a:srgbClr>
                    </a:solidFill>
                  </a:tcPr>
                </a:tc>
              </a:tr>
              <a:tr h="328375">
                <a:tc>
                  <a:txBody>
                    <a:bodyPr/>
                    <a:lstStyle/>
                    <a:p>
                      <a:pPr indent="0" lvl="0" marL="0" marR="0" rtl="0" algn="ctr">
                        <a:lnSpc>
                          <a:spcPct val="100000"/>
                        </a:lnSpc>
                        <a:spcBef>
                          <a:spcPts val="0"/>
                        </a:spcBef>
                        <a:spcAft>
                          <a:spcPts val="0"/>
                        </a:spcAft>
                        <a:buClr>
                          <a:srgbClr val="000000"/>
                        </a:buClr>
                        <a:buSzPts val="800"/>
                        <a:buFont typeface="Arial"/>
                        <a:buNone/>
                      </a:pPr>
                      <a:r>
                        <a:rPr lang="en-US" sz="1200"/>
                        <a:t>weekly-newsletter</a:t>
                      </a:r>
                      <a:endParaRPr sz="1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800"/>
                        <a:buFont typeface="Arial"/>
                        <a:buNone/>
                      </a:pPr>
                      <a:r>
                        <a:rPr lang="en-US" sz="1200"/>
                        <a:t>Responsible for the highest number of last touches that led to a purchase</a:t>
                      </a:r>
                      <a:endParaRPr sz="1200" u="none" cap="none" strike="noStrike"/>
                    </a:p>
                  </a:txBody>
                  <a:tcPr marT="91425" marB="91425" marR="91425" marL="91425"/>
                </a:tc>
              </a:tr>
              <a:tr h="328375">
                <a:tc>
                  <a:txBody>
                    <a:bodyPr/>
                    <a:lstStyle/>
                    <a:p>
                      <a:pPr indent="0" lvl="0" marL="0" marR="0" rtl="0" algn="ctr">
                        <a:lnSpc>
                          <a:spcPct val="100000"/>
                        </a:lnSpc>
                        <a:spcBef>
                          <a:spcPts val="0"/>
                        </a:spcBef>
                        <a:spcAft>
                          <a:spcPts val="0"/>
                        </a:spcAft>
                        <a:buClr>
                          <a:srgbClr val="000000"/>
                        </a:buClr>
                        <a:buSzPts val="800"/>
                        <a:buFont typeface="Arial"/>
                        <a:buNone/>
                      </a:pPr>
                      <a:r>
                        <a:rPr lang="en-US" sz="1200"/>
                        <a:t>retargetting-ad</a:t>
                      </a:r>
                      <a:endParaRPr sz="1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800"/>
                        <a:buFont typeface="Arial"/>
                        <a:buNone/>
                      </a:pPr>
                      <a:r>
                        <a:rPr lang="en-US" sz="1200"/>
                        <a:t>Responsible for the second-highest number of last touches leading to a purchase</a:t>
                      </a:r>
                      <a:endParaRPr sz="1200" u="none" cap="none" strike="noStrike"/>
                    </a:p>
                  </a:txBody>
                  <a:tcPr marT="91425" marB="91425" marR="91425" marL="91425"/>
                </a:tc>
              </a:tr>
              <a:tr h="328375">
                <a:tc>
                  <a:txBody>
                    <a:bodyPr/>
                    <a:lstStyle/>
                    <a:p>
                      <a:pPr indent="0" lvl="0" marL="0" marR="0" rtl="0" algn="ctr">
                        <a:lnSpc>
                          <a:spcPct val="100000"/>
                        </a:lnSpc>
                        <a:spcBef>
                          <a:spcPts val="0"/>
                        </a:spcBef>
                        <a:spcAft>
                          <a:spcPts val="0"/>
                        </a:spcAft>
                        <a:buClr>
                          <a:srgbClr val="000000"/>
                        </a:buClr>
                        <a:buSzPts val="800"/>
                        <a:buFont typeface="Arial"/>
                        <a:buNone/>
                      </a:pPr>
                      <a:r>
                        <a:rPr lang="en-US" sz="1200"/>
                        <a:t>interview-with-cool-tshirts-founder</a:t>
                      </a:r>
                      <a:endParaRPr sz="1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800"/>
                        <a:buFont typeface="Arial"/>
                        <a:buNone/>
                      </a:pPr>
                      <a:r>
                        <a:rPr lang="en-US" sz="1200"/>
                        <a:t>Responsible for the highest number of first touches</a:t>
                      </a:r>
                      <a:endParaRPr sz="1200" u="none" cap="none" strike="noStrike"/>
                    </a:p>
                  </a:txBody>
                  <a:tcPr marT="91425" marB="91425" marR="91425" marL="91425"/>
                </a:tc>
              </a:tr>
              <a:tr h="328375">
                <a:tc>
                  <a:txBody>
                    <a:bodyPr/>
                    <a:lstStyle/>
                    <a:p>
                      <a:pPr indent="0" lvl="0" marL="0" marR="0" rtl="0" algn="ctr">
                        <a:lnSpc>
                          <a:spcPct val="100000"/>
                        </a:lnSpc>
                        <a:spcBef>
                          <a:spcPts val="0"/>
                        </a:spcBef>
                        <a:spcAft>
                          <a:spcPts val="0"/>
                        </a:spcAft>
                        <a:buClr>
                          <a:srgbClr val="000000"/>
                        </a:buClr>
                        <a:buSzPts val="800"/>
                        <a:buFont typeface="Arial"/>
                        <a:buNone/>
                      </a:pPr>
                      <a:r>
                        <a:rPr lang="en-US" sz="1200"/>
                        <a:t>getting-to-know-cool-tshirts</a:t>
                      </a:r>
                      <a:endParaRPr sz="1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800"/>
                        <a:buFont typeface="Arial"/>
                        <a:buNone/>
                      </a:pPr>
                      <a:r>
                        <a:rPr lang="en-US" sz="1200"/>
                        <a:t>Responsible for the second-highest number of first touches and a substantial number of last touches</a:t>
                      </a:r>
                      <a:endParaRPr sz="1200" u="none" cap="none" strike="noStrike"/>
                    </a:p>
                  </a:txBody>
                  <a:tcPr marT="91425" marB="91425" marR="91425" marL="91425"/>
                </a:tc>
              </a:tr>
              <a:tr h="341875">
                <a:tc>
                  <a:txBody>
                    <a:bodyPr/>
                    <a:lstStyle/>
                    <a:p>
                      <a:pPr indent="0" lvl="0" marL="0" marR="0" rtl="0" algn="ctr">
                        <a:lnSpc>
                          <a:spcPct val="100000"/>
                        </a:lnSpc>
                        <a:spcBef>
                          <a:spcPts val="0"/>
                        </a:spcBef>
                        <a:spcAft>
                          <a:spcPts val="0"/>
                        </a:spcAft>
                        <a:buNone/>
                      </a:pPr>
                      <a:r>
                        <a:rPr lang="en-US" sz="1200"/>
                        <a:t>ten-crazy-cool-tshirt-facts</a:t>
                      </a:r>
                      <a:endParaRPr sz="1200" u="none" cap="none" strike="noStrike"/>
                    </a:p>
                  </a:txBody>
                  <a:tcPr marT="91425" marB="91425" marR="91425" marL="91425"/>
                </a:tc>
                <a:tc>
                  <a:txBody>
                    <a:bodyPr/>
                    <a:lstStyle/>
                    <a:p>
                      <a:pPr indent="0" lvl="0" marL="0" marR="0" rtl="0" algn="l">
                        <a:lnSpc>
                          <a:spcPct val="100000"/>
                        </a:lnSpc>
                        <a:spcBef>
                          <a:spcPts val="0"/>
                        </a:spcBef>
                        <a:spcAft>
                          <a:spcPts val="0"/>
                        </a:spcAft>
                        <a:buNone/>
                      </a:pPr>
                      <a:r>
                        <a:rPr lang="en-US" sz="1200"/>
                        <a:t>Responsible for the third-highest number of first touches</a:t>
                      </a:r>
                      <a:endParaRPr sz="1200" u="none" cap="none" strike="noStrike"/>
                    </a:p>
                  </a:txBody>
                  <a:tcPr marT="91425" marB="91425" marR="91425" marL="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04056">
            <a:alpha val="82352"/>
          </a:srgbClr>
        </a:solidFill>
      </p:bgPr>
    </p:bg>
    <p:spTree>
      <p:nvGrpSpPr>
        <p:cNvPr id="303" name="Shape 303"/>
        <p:cNvGrpSpPr/>
        <p:nvPr/>
      </p:nvGrpSpPr>
      <p:grpSpPr>
        <a:xfrm>
          <a:off x="0" y="0"/>
          <a:ext cx="0" cy="0"/>
          <a:chOff x="0" y="0"/>
          <a:chExt cx="0" cy="0"/>
        </a:xfrm>
      </p:grpSpPr>
      <p:sp>
        <p:nvSpPr>
          <p:cNvPr id="304" name="Google Shape;304;p3"/>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US" sz="4800" u="none" cap="none" strike="noStrike">
                <a:solidFill>
                  <a:schemeClr val="lt1"/>
                </a:solidFill>
                <a:latin typeface="Roboto Black"/>
                <a:ea typeface="Roboto Black"/>
                <a:cs typeface="Roboto Black"/>
                <a:sym typeface="Roboto Black"/>
              </a:rPr>
              <a:t>1. Campaigns Used</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95269"/>
                </a:solidFill>
                <a:latin typeface="Roboto"/>
                <a:ea typeface="Roboto"/>
                <a:cs typeface="Roboto"/>
                <a:sym typeface="Roboto"/>
              </a:rPr>
              <a:t>1.1 What campaigns does CoolTshirts use? </a:t>
            </a:r>
            <a:endParaRPr b="1" i="0" sz="2400" u="none" cap="none" strike="noStrike">
              <a:solidFill>
                <a:srgbClr val="295269"/>
              </a:solidFill>
              <a:latin typeface="Roboto"/>
              <a:ea typeface="Roboto"/>
              <a:cs typeface="Roboto"/>
              <a:sym typeface="Roboto"/>
            </a:endParaRPr>
          </a:p>
        </p:txBody>
      </p:sp>
      <p:sp>
        <p:nvSpPr>
          <p:cNvPr id="310" name="Google Shape;310;p4"/>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SELECT </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DISTINCT(utm_campaign)</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FROM page_visits;</a:t>
            </a:r>
            <a:endParaRPr b="0" i="0" sz="900" u="none" cap="none" strike="noStrike">
              <a:solidFill>
                <a:srgbClr val="000000"/>
              </a:solidFill>
              <a:latin typeface="Courier New"/>
              <a:ea typeface="Courier New"/>
              <a:cs typeface="Courier New"/>
              <a:sym typeface="Courier New"/>
            </a:endParaRPr>
          </a:p>
        </p:txBody>
      </p:sp>
      <p:sp>
        <p:nvSpPr>
          <p:cNvPr id="311" name="Google Shape;311;p4"/>
          <p:cNvSpPr txBox="1"/>
          <p:nvPr/>
        </p:nvSpPr>
        <p:spPr>
          <a:xfrm>
            <a:off x="177975" y="1201326"/>
            <a:ext cx="4920900" cy="1015402"/>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A campaign is a specific communication used to direct users to a site. Examples include weekly newsletters and retargeting ads.</a:t>
            </a:r>
            <a:endParaRPr/>
          </a:p>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Below is a list of all campaigns used by CoolTshirts over the observed time period.</a:t>
            </a:r>
            <a:endParaRPr b="0" i="0" sz="1200" u="none" cap="none" strike="noStrike">
              <a:solidFill>
                <a:srgbClr val="000000"/>
              </a:solidFill>
              <a:latin typeface="Roboto"/>
              <a:ea typeface="Roboto"/>
              <a:cs typeface="Roboto"/>
              <a:sym typeface="Roboto"/>
            </a:endParaRPr>
          </a:p>
        </p:txBody>
      </p:sp>
      <p:graphicFrame>
        <p:nvGraphicFramePr>
          <p:cNvPr id="312" name="Google Shape;312;p4"/>
          <p:cNvGraphicFramePr/>
          <p:nvPr/>
        </p:nvGraphicFramePr>
        <p:xfrm>
          <a:off x="177975" y="2216728"/>
          <a:ext cx="3000000" cy="3000000"/>
        </p:xfrm>
        <a:graphic>
          <a:graphicData uri="http://schemas.openxmlformats.org/drawingml/2006/table">
            <a:tbl>
              <a:tblPr>
                <a:noFill/>
                <a:tableStyleId>{CDE484A6-6A4C-406C-AEAD-C6C36131A6E1}</a:tableStyleId>
              </a:tblPr>
              <a:tblGrid>
                <a:gridCol w="4920900"/>
              </a:tblGrid>
              <a:tr h="366725">
                <a:tc>
                  <a:txBody>
                    <a:bodyPr/>
                    <a:lstStyle/>
                    <a:p>
                      <a:pPr indent="0" lvl="0" marL="0" marR="0" rtl="0" algn="ctr">
                        <a:lnSpc>
                          <a:spcPct val="100000"/>
                        </a:lnSpc>
                        <a:spcBef>
                          <a:spcPts val="0"/>
                        </a:spcBef>
                        <a:spcAft>
                          <a:spcPts val="0"/>
                        </a:spcAft>
                        <a:buClr>
                          <a:srgbClr val="000000"/>
                        </a:buClr>
                        <a:buSzPts val="1200"/>
                        <a:buFont typeface="Arial"/>
                        <a:buNone/>
                      </a:pPr>
                      <a:r>
                        <a:rPr b="1" lang="en-US" sz="1200" u="none" cap="none" strike="noStrike">
                          <a:solidFill>
                            <a:srgbClr val="FFFFFF"/>
                          </a:solidFill>
                        </a:rPr>
                        <a:t>utm_campaign</a:t>
                      </a:r>
                      <a:endParaRPr b="1" sz="1200" u="none" cap="none" strike="noStrike">
                        <a:solidFill>
                          <a:srgbClr val="FFFFFF"/>
                        </a:solidFill>
                      </a:endParaRPr>
                    </a:p>
                  </a:txBody>
                  <a:tcPr marT="91425" marB="91425" marR="91425" marL="91425">
                    <a:solidFill>
                      <a:srgbClr val="204056">
                        <a:alpha val="82352"/>
                      </a:srgbClr>
                    </a:solidFill>
                  </a:tcPr>
                </a:tc>
              </a:tr>
              <a:tr h="302525">
                <a:tc>
                  <a:txBody>
                    <a:bodyPr/>
                    <a:lstStyle/>
                    <a:p>
                      <a:pPr indent="0" lvl="0" marL="0" marR="0" rtl="0" algn="ctr">
                        <a:lnSpc>
                          <a:spcPct val="100000"/>
                        </a:lnSpc>
                        <a:spcBef>
                          <a:spcPts val="0"/>
                        </a:spcBef>
                        <a:spcAft>
                          <a:spcPts val="0"/>
                        </a:spcAft>
                        <a:buNone/>
                      </a:pPr>
                      <a:r>
                        <a:rPr lang="en-US" sz="1200" u="none" cap="none" strike="noStrike">
                          <a:solidFill>
                            <a:srgbClr val="646466"/>
                          </a:solidFill>
                        </a:rPr>
                        <a:t>getting-to-know-cool-tshirts</a:t>
                      </a:r>
                      <a:endParaRPr sz="1200" u="none" cap="none" strike="noStrike">
                        <a:solidFill>
                          <a:srgbClr val="646466"/>
                        </a:solidFill>
                      </a:endParaRPr>
                    </a:p>
                  </a:txBody>
                  <a:tcPr marT="45725" marB="45725" marR="91450" marL="91450" anchor="ctr"/>
                </a:tc>
              </a:tr>
              <a:tr h="302525">
                <a:tc>
                  <a:txBody>
                    <a:bodyPr/>
                    <a:lstStyle/>
                    <a:p>
                      <a:pPr indent="0" lvl="0" marL="0" marR="0" rtl="0" algn="ctr">
                        <a:lnSpc>
                          <a:spcPct val="100000"/>
                        </a:lnSpc>
                        <a:spcBef>
                          <a:spcPts val="0"/>
                        </a:spcBef>
                        <a:spcAft>
                          <a:spcPts val="0"/>
                        </a:spcAft>
                        <a:buNone/>
                      </a:pPr>
                      <a:r>
                        <a:rPr b="0" i="0" lang="en-US" sz="1200" u="none" cap="none" strike="noStrike">
                          <a:solidFill>
                            <a:srgbClr val="646466"/>
                          </a:solidFill>
                          <a:latin typeface="Arial"/>
                          <a:ea typeface="Arial"/>
                          <a:cs typeface="Arial"/>
                          <a:sym typeface="Arial"/>
                        </a:rPr>
                        <a:t>weekly-newsletter</a:t>
                      </a:r>
                      <a:endParaRPr/>
                    </a:p>
                  </a:txBody>
                  <a:tcPr marT="45725" marB="45725" marR="91450" marL="91450" anchor="ctr"/>
                </a:tc>
              </a:tr>
              <a:tr h="302525">
                <a:tc>
                  <a:txBody>
                    <a:bodyPr/>
                    <a:lstStyle/>
                    <a:p>
                      <a:pPr indent="0" lvl="0" marL="0" marR="0" rtl="0" algn="ctr">
                        <a:lnSpc>
                          <a:spcPct val="100000"/>
                        </a:lnSpc>
                        <a:spcBef>
                          <a:spcPts val="0"/>
                        </a:spcBef>
                        <a:spcAft>
                          <a:spcPts val="0"/>
                        </a:spcAft>
                        <a:buNone/>
                      </a:pPr>
                      <a:r>
                        <a:rPr b="0" i="0" lang="en-US" sz="1200" u="none" cap="none" strike="noStrike">
                          <a:solidFill>
                            <a:srgbClr val="646466"/>
                          </a:solidFill>
                          <a:latin typeface="Arial"/>
                          <a:ea typeface="Arial"/>
                          <a:cs typeface="Arial"/>
                          <a:sym typeface="Arial"/>
                        </a:rPr>
                        <a:t>ten-crazy-cool-tshirts-facts</a:t>
                      </a:r>
                      <a:endParaRPr/>
                    </a:p>
                  </a:txBody>
                  <a:tcPr marT="45725" marB="45725" marR="91450" marL="91450" anchor="ctr"/>
                </a:tc>
              </a:tr>
              <a:tr h="302525">
                <a:tc>
                  <a:txBody>
                    <a:bodyPr/>
                    <a:lstStyle/>
                    <a:p>
                      <a:pPr indent="0" lvl="0" marL="0" marR="0" rtl="0" algn="ctr">
                        <a:lnSpc>
                          <a:spcPct val="100000"/>
                        </a:lnSpc>
                        <a:spcBef>
                          <a:spcPts val="0"/>
                        </a:spcBef>
                        <a:spcAft>
                          <a:spcPts val="0"/>
                        </a:spcAft>
                        <a:buNone/>
                      </a:pPr>
                      <a:r>
                        <a:rPr b="0" i="0" lang="en-US" sz="1200" u="none" cap="none" strike="noStrike">
                          <a:solidFill>
                            <a:srgbClr val="646466"/>
                          </a:solidFill>
                          <a:latin typeface="Arial"/>
                          <a:ea typeface="Arial"/>
                          <a:cs typeface="Arial"/>
                          <a:sym typeface="Arial"/>
                        </a:rPr>
                        <a:t>retargetting-campaign</a:t>
                      </a:r>
                      <a:endParaRPr/>
                    </a:p>
                  </a:txBody>
                  <a:tcPr marT="45725" marB="45725" marR="91450" marL="91450" anchor="ctr"/>
                </a:tc>
              </a:tr>
              <a:tr h="302525">
                <a:tc>
                  <a:txBody>
                    <a:bodyPr/>
                    <a:lstStyle/>
                    <a:p>
                      <a:pPr indent="0" lvl="0" marL="0" marR="0" rtl="0" algn="ctr">
                        <a:lnSpc>
                          <a:spcPct val="100000"/>
                        </a:lnSpc>
                        <a:spcBef>
                          <a:spcPts val="0"/>
                        </a:spcBef>
                        <a:spcAft>
                          <a:spcPts val="0"/>
                        </a:spcAft>
                        <a:buNone/>
                      </a:pPr>
                      <a:r>
                        <a:rPr b="0" i="0" lang="en-US" sz="1200" u="none" cap="none" strike="noStrike">
                          <a:solidFill>
                            <a:srgbClr val="646466"/>
                          </a:solidFill>
                          <a:latin typeface="Arial"/>
                          <a:ea typeface="Arial"/>
                          <a:cs typeface="Arial"/>
                          <a:sym typeface="Arial"/>
                        </a:rPr>
                        <a:t>retargetting-ad</a:t>
                      </a:r>
                      <a:endParaRPr/>
                    </a:p>
                  </a:txBody>
                  <a:tcPr marT="45725" marB="45725" marR="91450" marL="91450" anchor="ctr"/>
                </a:tc>
              </a:tr>
              <a:tr h="302525">
                <a:tc>
                  <a:txBody>
                    <a:bodyPr/>
                    <a:lstStyle/>
                    <a:p>
                      <a:pPr indent="0" lvl="0" marL="0" marR="0" rtl="0" algn="ctr">
                        <a:lnSpc>
                          <a:spcPct val="100000"/>
                        </a:lnSpc>
                        <a:spcBef>
                          <a:spcPts val="0"/>
                        </a:spcBef>
                        <a:spcAft>
                          <a:spcPts val="0"/>
                        </a:spcAft>
                        <a:buNone/>
                      </a:pPr>
                      <a:r>
                        <a:rPr b="0" i="0" lang="en-US" sz="1200" u="none" cap="none" strike="noStrike">
                          <a:solidFill>
                            <a:srgbClr val="646466"/>
                          </a:solidFill>
                          <a:latin typeface="Arial"/>
                          <a:ea typeface="Arial"/>
                          <a:cs typeface="Arial"/>
                          <a:sym typeface="Arial"/>
                        </a:rPr>
                        <a:t>interview-with-cool-tshirts-founder</a:t>
                      </a:r>
                      <a:endParaRPr/>
                    </a:p>
                  </a:txBody>
                  <a:tcPr marT="45725" marB="45725" marR="91450" marL="91450" anchor="ctr"/>
                </a:tc>
              </a:tr>
              <a:tr h="302525">
                <a:tc>
                  <a:txBody>
                    <a:bodyPr/>
                    <a:lstStyle/>
                    <a:p>
                      <a:pPr indent="0" lvl="0" marL="0" marR="0" rtl="0" algn="ctr">
                        <a:lnSpc>
                          <a:spcPct val="100000"/>
                        </a:lnSpc>
                        <a:spcBef>
                          <a:spcPts val="0"/>
                        </a:spcBef>
                        <a:spcAft>
                          <a:spcPts val="0"/>
                        </a:spcAft>
                        <a:buNone/>
                      </a:pPr>
                      <a:r>
                        <a:rPr b="0" i="0" lang="en-US" sz="1200" u="none" cap="none" strike="noStrike">
                          <a:solidFill>
                            <a:srgbClr val="646466"/>
                          </a:solidFill>
                          <a:latin typeface="Arial"/>
                          <a:ea typeface="Arial"/>
                          <a:cs typeface="Arial"/>
                          <a:sym typeface="Arial"/>
                        </a:rPr>
                        <a:t>paid-search</a:t>
                      </a:r>
                      <a:endParaRPr/>
                    </a:p>
                  </a:txBody>
                  <a:tcPr marT="45725" marB="45725" marR="91450" marL="91450" anchor="ctr"/>
                </a:tc>
              </a:tr>
              <a:tr h="302525">
                <a:tc>
                  <a:txBody>
                    <a:bodyPr/>
                    <a:lstStyle/>
                    <a:p>
                      <a:pPr indent="0" lvl="0" marL="0" marR="0" rtl="0" algn="ctr">
                        <a:lnSpc>
                          <a:spcPct val="100000"/>
                        </a:lnSpc>
                        <a:spcBef>
                          <a:spcPts val="0"/>
                        </a:spcBef>
                        <a:spcAft>
                          <a:spcPts val="0"/>
                        </a:spcAft>
                        <a:buNone/>
                      </a:pPr>
                      <a:r>
                        <a:rPr b="0" i="0" lang="en-US" sz="1200" u="none" cap="none" strike="noStrike">
                          <a:solidFill>
                            <a:srgbClr val="646466"/>
                          </a:solidFill>
                          <a:latin typeface="Arial"/>
                          <a:ea typeface="Arial"/>
                          <a:cs typeface="Arial"/>
                          <a:sym typeface="Arial"/>
                        </a:rPr>
                        <a:t>cool-tshirts-search</a:t>
                      </a:r>
                      <a:endParaRPr/>
                    </a:p>
                  </a:txBody>
                  <a:tcPr marT="45725" marB="45725" marR="91450" marL="91450" anchor="ct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5"/>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95269"/>
                </a:solidFill>
                <a:latin typeface="Roboto"/>
                <a:ea typeface="Roboto"/>
                <a:cs typeface="Roboto"/>
                <a:sym typeface="Roboto"/>
              </a:rPr>
              <a:t>1.2 What distinct sources does CoolTshirts use?</a:t>
            </a:r>
            <a:endParaRPr b="1" i="0" sz="2400" u="none" cap="none" strike="noStrike">
              <a:solidFill>
                <a:srgbClr val="295269"/>
              </a:solidFill>
              <a:latin typeface="Roboto"/>
              <a:ea typeface="Roboto"/>
              <a:cs typeface="Roboto"/>
              <a:sym typeface="Roboto"/>
            </a:endParaRPr>
          </a:p>
        </p:txBody>
      </p:sp>
      <p:sp>
        <p:nvSpPr>
          <p:cNvPr id="318" name="Google Shape;318;p5"/>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SELECT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DISTINCT(utm_source)</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FROM page_visits;</a:t>
            </a:r>
            <a:endParaRPr/>
          </a:p>
        </p:txBody>
      </p:sp>
      <p:sp>
        <p:nvSpPr>
          <p:cNvPr id="319" name="Google Shape;319;p5"/>
          <p:cNvSpPr txBox="1"/>
          <p:nvPr/>
        </p:nvSpPr>
        <p:spPr>
          <a:xfrm>
            <a:off x="177975" y="1201325"/>
            <a:ext cx="4920900" cy="1370425"/>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A source is the specific touchpoint directs users to a site. Examples include email, Google, and Facebook.</a:t>
            </a:r>
            <a:endParaRPr/>
          </a:p>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Below is a list of all sources used by CoolTshirts over the observed time period.</a:t>
            </a:r>
            <a:endParaRPr/>
          </a:p>
        </p:txBody>
      </p:sp>
      <p:graphicFrame>
        <p:nvGraphicFramePr>
          <p:cNvPr id="320" name="Google Shape;320;p5"/>
          <p:cNvGraphicFramePr/>
          <p:nvPr/>
        </p:nvGraphicFramePr>
        <p:xfrm>
          <a:off x="177975" y="2571749"/>
          <a:ext cx="3000000" cy="3000000"/>
        </p:xfrm>
        <a:graphic>
          <a:graphicData uri="http://schemas.openxmlformats.org/drawingml/2006/table">
            <a:tbl>
              <a:tblPr>
                <a:noFill/>
                <a:tableStyleId>{CDE484A6-6A4C-406C-AEAD-C6C36131A6E1}</a:tableStyleId>
              </a:tblPr>
              <a:tblGrid>
                <a:gridCol w="4920900"/>
              </a:tblGrid>
              <a:tr h="339425">
                <a:tc>
                  <a:txBody>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FFFFFF"/>
                          </a:solidFill>
                          <a:latin typeface="Arial"/>
                          <a:ea typeface="Arial"/>
                          <a:cs typeface="Arial"/>
                          <a:sym typeface="Arial"/>
                        </a:rPr>
                        <a:t>utm_source</a:t>
                      </a:r>
                      <a:endParaRPr b="1" i="0" sz="1400" u="none" cap="none" strike="noStrike">
                        <a:solidFill>
                          <a:srgbClr val="FFFFFF"/>
                        </a:solidFill>
                        <a:latin typeface="Arial"/>
                        <a:ea typeface="Arial"/>
                        <a:cs typeface="Arial"/>
                        <a:sym typeface="Arial"/>
                      </a:endParaRPr>
                    </a:p>
                  </a:txBody>
                  <a:tcPr marT="45725" marB="45725" marR="91450" marL="91450" anchor="ctr">
                    <a:solidFill>
                      <a:srgbClr val="204056">
                        <a:alpha val="82352"/>
                      </a:srgbClr>
                    </a:solidFill>
                  </a:tcP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nytimes</a:t>
                      </a:r>
                      <a:endParaRPr sz="1400" u="none" cap="none" strike="noStrike">
                        <a:solidFill>
                          <a:srgbClr val="646466"/>
                        </a:solidFill>
                      </a:endParaRPr>
                    </a:p>
                  </a:txBody>
                  <a:tcPr marT="45725" marB="45725" marR="91450" marL="91450" anchor="ct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email</a:t>
                      </a:r>
                      <a:endParaRPr/>
                    </a:p>
                  </a:txBody>
                  <a:tcPr marT="45725" marB="45725" marR="91450" marL="91450" anchor="ct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buzzfeed</a:t>
                      </a:r>
                      <a:endParaRPr sz="1400" u="none" cap="none" strike="noStrike">
                        <a:solidFill>
                          <a:srgbClr val="646466"/>
                        </a:solidFill>
                      </a:endParaRPr>
                    </a:p>
                  </a:txBody>
                  <a:tcPr marT="45725" marB="45725" marR="91450" marL="91450" anchor="ct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facebook</a:t>
                      </a:r>
                      <a:endParaRPr/>
                    </a:p>
                  </a:txBody>
                  <a:tcPr marT="45725" marB="45725" marR="91450" marL="91450" anchor="ct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medium</a:t>
                      </a:r>
                      <a:endParaRPr/>
                    </a:p>
                  </a:txBody>
                  <a:tcPr marT="45725" marB="45725" marR="91450" marL="91450" anchor="ct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google</a:t>
                      </a:r>
                      <a:endParaRPr/>
                    </a:p>
                  </a:txBody>
                  <a:tcPr marT="45725" marB="45725" marR="91450" marL="91450" anchor="ct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6"/>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95269"/>
                </a:solidFill>
                <a:latin typeface="Roboto"/>
                <a:ea typeface="Roboto"/>
                <a:cs typeface="Roboto"/>
                <a:sym typeface="Roboto"/>
              </a:rPr>
              <a:t>1.3 How are the campaigns and sources related?</a:t>
            </a:r>
            <a:endParaRPr b="1" i="0" sz="2400" u="none" cap="none" strike="noStrike">
              <a:solidFill>
                <a:srgbClr val="295269"/>
              </a:solidFill>
              <a:latin typeface="Roboto"/>
              <a:ea typeface="Roboto"/>
              <a:cs typeface="Roboto"/>
              <a:sym typeface="Roboto"/>
            </a:endParaRPr>
          </a:p>
        </p:txBody>
      </p:sp>
      <p:sp>
        <p:nvSpPr>
          <p:cNvPr id="326" name="Google Shape;326;p6"/>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SELECT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utm_campaign,</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utm_source</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FROM page_visits</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GROUP BY 1</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ORDER BY 2;</a:t>
            </a:r>
            <a:endParaRPr/>
          </a:p>
        </p:txBody>
      </p:sp>
      <p:sp>
        <p:nvSpPr>
          <p:cNvPr id="327" name="Google Shape;327;p6"/>
          <p:cNvSpPr txBox="1"/>
          <p:nvPr/>
        </p:nvSpPr>
        <p:spPr>
          <a:xfrm>
            <a:off x="177975" y="1201325"/>
            <a:ext cx="4920900" cy="551275"/>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The results for this query show which campaign is used with which source. Several sources use more than one campaign.</a:t>
            </a:r>
            <a:endParaRPr/>
          </a:p>
        </p:txBody>
      </p:sp>
      <p:graphicFrame>
        <p:nvGraphicFramePr>
          <p:cNvPr id="328" name="Google Shape;328;p6"/>
          <p:cNvGraphicFramePr/>
          <p:nvPr/>
        </p:nvGraphicFramePr>
        <p:xfrm>
          <a:off x="177975" y="1774121"/>
          <a:ext cx="3000000" cy="3000000"/>
        </p:xfrm>
        <a:graphic>
          <a:graphicData uri="http://schemas.openxmlformats.org/drawingml/2006/table">
            <a:tbl>
              <a:tblPr>
                <a:noFill/>
                <a:tableStyleId>{CDE484A6-6A4C-406C-AEAD-C6C36131A6E1}</a:tableStyleId>
              </a:tblPr>
              <a:tblGrid>
                <a:gridCol w="2460450"/>
                <a:gridCol w="2460450"/>
              </a:tblGrid>
              <a:tr h="332125">
                <a:tc>
                  <a:txBody>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FFFFFF"/>
                          </a:solidFill>
                          <a:latin typeface="Arial"/>
                          <a:ea typeface="Arial"/>
                          <a:cs typeface="Arial"/>
                          <a:sym typeface="Arial"/>
                        </a:rPr>
                        <a:t>utm_campaign</a:t>
                      </a:r>
                      <a:endParaRPr b="1" i="0" sz="1400" u="none" cap="none" strike="noStrike">
                        <a:solidFill>
                          <a:srgbClr val="FFFFFF"/>
                        </a:solidFill>
                        <a:latin typeface="Arial"/>
                        <a:ea typeface="Arial"/>
                        <a:cs typeface="Arial"/>
                        <a:sym typeface="Arial"/>
                      </a:endParaRPr>
                    </a:p>
                  </a:txBody>
                  <a:tcPr marT="45725" marB="45725" marR="91450" marL="91450" anchor="ctr">
                    <a:solidFill>
                      <a:srgbClr val="204056">
                        <a:alpha val="82352"/>
                      </a:srgbClr>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FFFFFF"/>
                          </a:solidFill>
                          <a:latin typeface="Arial"/>
                          <a:ea typeface="Arial"/>
                          <a:cs typeface="Arial"/>
                          <a:sym typeface="Arial"/>
                        </a:rPr>
                        <a:t>utm_source</a:t>
                      </a:r>
                      <a:endParaRPr b="1" i="0" sz="1400" u="none" cap="none" strike="noStrike">
                        <a:solidFill>
                          <a:srgbClr val="FFFFFF"/>
                        </a:solidFill>
                        <a:latin typeface="Arial"/>
                        <a:ea typeface="Arial"/>
                        <a:cs typeface="Arial"/>
                        <a:sym typeface="Arial"/>
                      </a:endParaRPr>
                    </a:p>
                  </a:txBody>
                  <a:tcPr marT="45725" marB="45725" marR="91450" marL="91450" anchor="ctr">
                    <a:solidFill>
                      <a:srgbClr val="204056">
                        <a:alpha val="82352"/>
                      </a:srgbClr>
                    </a:solidFill>
                  </a:tcP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ten-crazy-cool-tshirts-facts</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buzzfeed</a:t>
                      </a:r>
                      <a:endParaRPr/>
                    </a:p>
                  </a:txBody>
                  <a:tcPr marT="45725" marB="45725" marR="91450" marL="91450" anchor="ct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retargetting-campaign</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email</a:t>
                      </a:r>
                      <a:endParaRPr/>
                    </a:p>
                  </a:txBody>
                  <a:tcPr marT="45725" marB="45725" marR="91450" marL="91450" anchor="ct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weekly-newsletter</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email</a:t>
                      </a:r>
                      <a:endParaRPr/>
                    </a:p>
                  </a:txBody>
                  <a:tcPr marT="45725" marB="45725" marR="91450" marL="91450" anchor="ct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retargetting-ad</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facebook</a:t>
                      </a:r>
                      <a:endParaRPr/>
                    </a:p>
                  </a:txBody>
                  <a:tcPr marT="45725" marB="45725" marR="91450" marL="91450" anchor="ct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cool-tshirts-search</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google</a:t>
                      </a:r>
                      <a:endParaRPr/>
                    </a:p>
                  </a:txBody>
                  <a:tcPr marT="45725" marB="45725" marR="91450" marL="91450" anchor="ct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paid-search</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google</a:t>
                      </a:r>
                      <a:endParaRPr/>
                    </a:p>
                  </a:txBody>
                  <a:tcPr marT="45725" marB="45725" marR="91450" marL="91450" anchor="ctr"/>
                </a:tc>
              </a:tr>
              <a:tr h="516600">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interview-with-cool-tshirts-founder</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medium</a:t>
                      </a:r>
                      <a:endParaRPr/>
                    </a:p>
                  </a:txBody>
                  <a:tcPr marT="45725" marB="45725" marR="91450" marL="91450" anchor="ctr"/>
                </a:tc>
              </a:tr>
              <a:tr h="3321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getting-to-know-cool-tshirts</a:t>
                      </a:r>
                      <a:endParaRPr/>
                    </a:p>
                  </a:txBody>
                  <a:tcPr marT="45725" marB="45725" marR="91450" marL="91450" anchor="ctr"/>
                </a:tc>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nytimes</a:t>
                      </a:r>
                      <a:endParaRPr sz="1400" u="none" cap="none" strike="noStrike">
                        <a:solidFill>
                          <a:srgbClr val="646466"/>
                        </a:solidFill>
                      </a:endParaRPr>
                    </a:p>
                  </a:txBody>
                  <a:tcPr marT="45725" marB="45725" marR="91450" marL="91450" anchor="ct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04056">
            <a:alpha val="82352"/>
          </a:srgbClr>
        </a:solidFill>
      </p:bgPr>
    </p:bg>
    <p:spTree>
      <p:nvGrpSpPr>
        <p:cNvPr id="332" name="Shape 332"/>
        <p:cNvGrpSpPr/>
        <p:nvPr/>
      </p:nvGrpSpPr>
      <p:grpSpPr>
        <a:xfrm>
          <a:off x="0" y="0"/>
          <a:ext cx="0" cy="0"/>
          <a:chOff x="0" y="0"/>
          <a:chExt cx="0" cy="0"/>
        </a:xfrm>
      </p:grpSpPr>
      <p:sp>
        <p:nvSpPr>
          <p:cNvPr id="333" name="Google Shape;333;p7"/>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US" sz="4800" u="none" cap="none" strike="noStrike">
                <a:solidFill>
                  <a:srgbClr val="FFFFFF"/>
                </a:solidFill>
                <a:latin typeface="Roboto Black"/>
                <a:ea typeface="Roboto Black"/>
                <a:cs typeface="Roboto Black"/>
                <a:sym typeface="Roboto Black"/>
              </a:rPr>
              <a:t>2. Website Pages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8"/>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295269"/>
                </a:solidFill>
                <a:latin typeface="Roboto"/>
                <a:ea typeface="Roboto"/>
                <a:cs typeface="Roboto"/>
                <a:sym typeface="Roboto"/>
              </a:rPr>
              <a:t>2.1 What pages are on the CoolTshirts website?</a:t>
            </a:r>
            <a:endParaRPr b="1" i="0" sz="2400" u="none" cap="none" strike="noStrike">
              <a:solidFill>
                <a:srgbClr val="295269"/>
              </a:solidFill>
              <a:latin typeface="Roboto"/>
              <a:ea typeface="Roboto"/>
              <a:cs typeface="Roboto"/>
              <a:sym typeface="Roboto"/>
            </a:endParaRPr>
          </a:p>
        </p:txBody>
      </p:sp>
      <p:sp>
        <p:nvSpPr>
          <p:cNvPr id="339" name="Google Shape;339;p8"/>
          <p:cNvSpPr txBox="1"/>
          <p:nvPr/>
        </p:nvSpPr>
        <p:spPr>
          <a:xfrm>
            <a:off x="5179100" y="1201325"/>
            <a:ext cx="3870900" cy="3067549"/>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SELECT</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  DISTINCT(page_name)</a:t>
            </a:r>
            <a:endParaRPr/>
          </a:p>
          <a:p>
            <a:pPr indent="0" lvl="0" marL="0" marR="0" rtl="0" algn="l">
              <a:lnSpc>
                <a:spcPct val="100000"/>
              </a:lnSpc>
              <a:spcBef>
                <a:spcPts val="0"/>
              </a:spcBef>
              <a:spcAft>
                <a:spcPts val="0"/>
              </a:spcAft>
              <a:buClr>
                <a:srgbClr val="000000"/>
              </a:buClr>
              <a:buSzPts val="1100"/>
              <a:buFont typeface="Arial"/>
              <a:buNone/>
            </a:pPr>
            <a:r>
              <a:rPr b="0" i="0" lang="en-US" sz="900" u="none" cap="none" strike="noStrike">
                <a:solidFill>
                  <a:srgbClr val="000000"/>
                </a:solidFill>
                <a:latin typeface="Courier New"/>
                <a:ea typeface="Courier New"/>
                <a:cs typeface="Courier New"/>
                <a:sym typeface="Courier New"/>
              </a:rPr>
              <a:t>FROM page_visits;</a:t>
            </a:r>
            <a:endParaRPr/>
          </a:p>
        </p:txBody>
      </p:sp>
      <p:sp>
        <p:nvSpPr>
          <p:cNvPr id="340" name="Google Shape;340;p8"/>
          <p:cNvSpPr txBox="1"/>
          <p:nvPr/>
        </p:nvSpPr>
        <p:spPr>
          <a:xfrm>
            <a:off x="177975" y="1201325"/>
            <a:ext cx="4920900" cy="1370425"/>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0" i="0" lang="en-US" sz="1200" u="none" cap="none" strike="noStrike">
                <a:solidFill>
                  <a:srgbClr val="000000"/>
                </a:solidFill>
                <a:latin typeface="Roboto"/>
                <a:ea typeface="Roboto"/>
                <a:cs typeface="Roboto"/>
                <a:sym typeface="Roboto"/>
              </a:rPr>
              <a:t>The pages of a website are all the different places a user can view. In this case, the list of pages outlines the potential purchasing process customers might go through.</a:t>
            </a:r>
            <a:endParaRPr b="0" i="0" sz="1200" u="none" cap="none" strike="noStrike">
              <a:solidFill>
                <a:srgbClr val="000000"/>
              </a:solidFill>
              <a:latin typeface="Roboto"/>
              <a:ea typeface="Roboto"/>
              <a:cs typeface="Roboto"/>
              <a:sym typeface="Roboto"/>
            </a:endParaRPr>
          </a:p>
        </p:txBody>
      </p:sp>
      <p:graphicFrame>
        <p:nvGraphicFramePr>
          <p:cNvPr id="341" name="Google Shape;341;p8"/>
          <p:cNvGraphicFramePr/>
          <p:nvPr/>
        </p:nvGraphicFramePr>
        <p:xfrm>
          <a:off x="177975" y="2571749"/>
          <a:ext cx="3000000" cy="3000000"/>
        </p:xfrm>
        <a:graphic>
          <a:graphicData uri="http://schemas.openxmlformats.org/drawingml/2006/table">
            <a:tbl>
              <a:tblPr>
                <a:noFill/>
                <a:tableStyleId>{CDE484A6-6A4C-406C-AEAD-C6C36131A6E1}</a:tableStyleId>
              </a:tblPr>
              <a:tblGrid>
                <a:gridCol w="4920900"/>
              </a:tblGrid>
              <a:tr h="339425">
                <a:tc>
                  <a:txBody>
                    <a:bodyPr/>
                    <a:lstStyle/>
                    <a:p>
                      <a:pPr indent="0" lvl="0" marL="0" marR="0" rtl="0" algn="ctr">
                        <a:lnSpc>
                          <a:spcPct val="100000"/>
                        </a:lnSpc>
                        <a:spcBef>
                          <a:spcPts val="0"/>
                        </a:spcBef>
                        <a:spcAft>
                          <a:spcPts val="0"/>
                        </a:spcAft>
                        <a:buNone/>
                      </a:pPr>
                      <a:r>
                        <a:rPr lang="en-US" sz="1400" u="none" cap="none" strike="noStrike">
                          <a:solidFill>
                            <a:schemeClr val="lt1"/>
                          </a:solidFill>
                        </a:rPr>
                        <a:t>page_name</a:t>
                      </a:r>
                      <a:endParaRPr sz="1400" u="none" cap="none" strike="noStrike">
                        <a:solidFill>
                          <a:schemeClr val="lt1"/>
                        </a:solidFill>
                      </a:endParaRPr>
                    </a:p>
                  </a:txBody>
                  <a:tcPr marT="45725" marB="45725" marR="91450" marL="91450" anchor="ctr">
                    <a:solidFill>
                      <a:srgbClr val="204056">
                        <a:alpha val="82352"/>
                      </a:srgbClr>
                    </a:solidFill>
                  </a:tcP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1 - landing_page</a:t>
                      </a:r>
                      <a:endParaRPr/>
                    </a:p>
                  </a:txBody>
                  <a:tcPr marT="45725" marB="45725" marR="91450" marL="91450" anchor="ct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2 - shopping_cart</a:t>
                      </a:r>
                      <a:endParaRPr sz="1400" u="none" cap="none" strike="noStrike">
                        <a:solidFill>
                          <a:srgbClr val="646466"/>
                        </a:solidFill>
                      </a:endParaRPr>
                    </a:p>
                  </a:txBody>
                  <a:tcPr marT="45725" marB="45725" marR="91450" marL="91450" anchor="ct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3 - checkout</a:t>
                      </a:r>
                      <a:endParaRPr/>
                    </a:p>
                  </a:txBody>
                  <a:tcPr marT="45725" marB="45725" marR="91450" marL="91450" anchor="ctr"/>
                </a:tc>
              </a:tr>
              <a:tr h="339425">
                <a:tc>
                  <a:txBody>
                    <a:bodyPr/>
                    <a:lstStyle/>
                    <a:p>
                      <a:pPr indent="0" lvl="0" marL="0" marR="0" rtl="0" algn="ctr">
                        <a:lnSpc>
                          <a:spcPct val="100000"/>
                        </a:lnSpc>
                        <a:spcBef>
                          <a:spcPts val="0"/>
                        </a:spcBef>
                        <a:spcAft>
                          <a:spcPts val="0"/>
                        </a:spcAft>
                        <a:buNone/>
                      </a:pPr>
                      <a:r>
                        <a:rPr lang="en-US" sz="1400" u="none" cap="none" strike="noStrike">
                          <a:solidFill>
                            <a:srgbClr val="646466"/>
                          </a:solidFill>
                        </a:rPr>
                        <a:t>4 - purchase</a:t>
                      </a:r>
                      <a:endParaRPr/>
                    </a:p>
                  </a:txBody>
                  <a:tcPr marT="45725" marB="45725" marR="91450" marL="91450" anchor="ct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04056">
            <a:alpha val="82352"/>
          </a:srgbClr>
        </a:solidFill>
      </p:bgPr>
    </p:bg>
    <p:spTree>
      <p:nvGrpSpPr>
        <p:cNvPr id="345" name="Shape 345"/>
        <p:cNvGrpSpPr/>
        <p:nvPr/>
      </p:nvGrpSpPr>
      <p:grpSpPr>
        <a:xfrm>
          <a:off x="0" y="0"/>
          <a:ext cx="0" cy="0"/>
          <a:chOff x="0" y="0"/>
          <a:chExt cx="0" cy="0"/>
        </a:xfrm>
      </p:grpSpPr>
      <p:sp>
        <p:nvSpPr>
          <p:cNvPr id="346" name="Google Shape;346;p9"/>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US" sz="4800" u="none" cap="none" strike="noStrike">
                <a:solidFill>
                  <a:srgbClr val="FFFFFF"/>
                </a:solidFill>
                <a:latin typeface="Roboto Black"/>
                <a:ea typeface="Roboto Black"/>
                <a:cs typeface="Roboto Black"/>
                <a:sym typeface="Roboto Black"/>
              </a:rPr>
              <a:t>3. First-Touch Attribution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Harvey, Beth A.</dc:creator>
</cp:coreProperties>
</file>